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88" r:id="rId1"/>
  </p:sldMasterIdLst>
  <p:notesMasterIdLst>
    <p:notesMasterId r:id="rId178"/>
  </p:notesMasterIdLst>
  <p:handoutMasterIdLst>
    <p:handoutMasterId r:id="rId179"/>
  </p:handoutMasterIdLst>
  <p:sldIdLst>
    <p:sldId id="256" r:id="rId2"/>
    <p:sldId id="438" r:id="rId3"/>
    <p:sldId id="481" r:id="rId4"/>
    <p:sldId id="482" r:id="rId5"/>
    <p:sldId id="486" r:id="rId6"/>
    <p:sldId id="487" r:id="rId7"/>
    <p:sldId id="488" r:id="rId8"/>
    <p:sldId id="440" r:id="rId9"/>
    <p:sldId id="485" r:id="rId10"/>
    <p:sldId id="262" r:id="rId11"/>
    <p:sldId id="423" r:id="rId12"/>
    <p:sldId id="435" r:id="rId13"/>
    <p:sldId id="483" r:id="rId14"/>
    <p:sldId id="484" r:id="rId15"/>
    <p:sldId id="436" r:id="rId16"/>
    <p:sldId id="437" r:id="rId17"/>
    <p:sldId id="439" r:id="rId18"/>
    <p:sldId id="261" r:id="rId19"/>
    <p:sldId id="264" r:id="rId20"/>
    <p:sldId id="266" r:id="rId21"/>
    <p:sldId id="267" r:id="rId22"/>
    <p:sldId id="354" r:id="rId23"/>
    <p:sldId id="357" r:id="rId24"/>
    <p:sldId id="531" r:id="rId25"/>
    <p:sldId id="430" r:id="rId26"/>
    <p:sldId id="431" r:id="rId27"/>
    <p:sldId id="429" r:id="rId28"/>
    <p:sldId id="422" r:id="rId29"/>
    <p:sldId id="265" r:id="rId30"/>
    <p:sldId id="272" r:id="rId31"/>
    <p:sldId id="351" r:id="rId32"/>
    <p:sldId id="552" r:id="rId33"/>
    <p:sldId id="350" r:id="rId34"/>
    <p:sldId id="400" r:id="rId35"/>
    <p:sldId id="358" r:id="rId36"/>
    <p:sldId id="360" r:id="rId37"/>
    <p:sldId id="361" r:id="rId38"/>
    <p:sldId id="277" r:id="rId39"/>
    <p:sldId id="365" r:id="rId40"/>
    <p:sldId id="359" r:id="rId41"/>
    <p:sldId id="424" r:id="rId42"/>
    <p:sldId id="281" r:id="rId43"/>
    <p:sldId id="352" r:id="rId44"/>
    <p:sldId id="306" r:id="rId45"/>
    <p:sldId id="308" r:id="rId46"/>
    <p:sldId id="379" r:id="rId47"/>
    <p:sldId id="313" r:id="rId48"/>
    <p:sldId id="401" r:id="rId49"/>
    <p:sldId id="522" r:id="rId50"/>
    <p:sldId id="398" r:id="rId51"/>
    <p:sldId id="404" r:id="rId52"/>
    <p:sldId id="403" r:id="rId53"/>
    <p:sldId id="402" r:id="rId54"/>
    <p:sldId id="316" r:id="rId55"/>
    <p:sldId id="318" r:id="rId56"/>
    <p:sldId id="356" r:id="rId57"/>
    <p:sldId id="534" r:id="rId58"/>
    <p:sldId id="391" r:id="rId59"/>
    <p:sldId id="329" r:id="rId60"/>
    <p:sldId id="517" r:id="rId61"/>
    <p:sldId id="432" r:id="rId62"/>
    <p:sldId id="390" r:id="rId63"/>
    <p:sldId id="393" r:id="rId64"/>
    <p:sldId id="415" r:id="rId65"/>
    <p:sldId id="416" r:id="rId66"/>
    <p:sldId id="427" r:id="rId67"/>
    <p:sldId id="389" r:id="rId68"/>
    <p:sldId id="353" r:id="rId69"/>
    <p:sldId id="396" r:id="rId70"/>
    <p:sldId id="395" r:id="rId71"/>
    <p:sldId id="386" r:id="rId72"/>
    <p:sldId id="394" r:id="rId73"/>
    <p:sldId id="371" r:id="rId74"/>
    <p:sldId id="388" r:id="rId75"/>
    <p:sldId id="426" r:id="rId76"/>
    <p:sldId id="333" r:id="rId77"/>
    <p:sldId id="546" r:id="rId78"/>
    <p:sldId id="442" r:id="rId79"/>
    <p:sldId id="540" r:id="rId80"/>
    <p:sldId id="541" r:id="rId81"/>
    <p:sldId id="503" r:id="rId82"/>
    <p:sldId id="550" r:id="rId83"/>
    <p:sldId id="547" r:id="rId84"/>
    <p:sldId id="551" r:id="rId85"/>
    <p:sldId id="532" r:id="rId86"/>
    <p:sldId id="533" r:id="rId87"/>
    <p:sldId id="549" r:id="rId88"/>
    <p:sldId id="548" r:id="rId89"/>
    <p:sldId id="518" r:id="rId90"/>
    <p:sldId id="538" r:id="rId91"/>
    <p:sldId id="320" r:id="rId92"/>
    <p:sldId id="334" r:id="rId93"/>
    <p:sldId id="355" r:id="rId94"/>
    <p:sldId id="339" r:id="rId95"/>
    <p:sldId id="340" r:id="rId96"/>
    <p:sldId id="364" r:id="rId97"/>
    <p:sldId id="405" r:id="rId98"/>
    <p:sldId id="367" r:id="rId99"/>
    <p:sldId id="341" r:id="rId100"/>
    <p:sldId id="366" r:id="rId101"/>
    <p:sldId id="343" r:id="rId102"/>
    <p:sldId id="500" r:id="rId103"/>
    <p:sldId id="463" r:id="rId104"/>
    <p:sldId id="466" r:id="rId105"/>
    <p:sldId id="468" r:id="rId106"/>
    <p:sldId id="335" r:id="rId107"/>
    <p:sldId id="465" r:id="rId108"/>
    <p:sldId id="496" r:id="rId109"/>
    <p:sldId id="497" r:id="rId110"/>
    <p:sldId id="498" r:id="rId111"/>
    <p:sldId id="336" r:id="rId112"/>
    <p:sldId id="490" r:id="rId113"/>
    <p:sldId id="492" r:id="rId114"/>
    <p:sldId id="363" r:id="rId115"/>
    <p:sldId id="369" r:id="rId116"/>
    <p:sldId id="368" r:id="rId117"/>
    <p:sldId id="362" r:id="rId118"/>
    <p:sldId id="381" r:id="rId119"/>
    <p:sldId id="382" r:id="rId120"/>
    <p:sldId id="383" r:id="rId121"/>
    <p:sldId id="434" r:id="rId122"/>
    <p:sldId id="433" r:id="rId123"/>
    <p:sldId id="338" r:id="rId124"/>
    <p:sldId id="501" r:id="rId125"/>
    <p:sldId id="499" r:id="rId126"/>
    <p:sldId id="520" r:id="rId127"/>
    <p:sldId id="372" r:id="rId128"/>
    <p:sldId id="523" r:id="rId129"/>
    <p:sldId id="524" r:id="rId130"/>
    <p:sldId id="502" r:id="rId131"/>
    <p:sldId id="519" r:id="rId132"/>
    <p:sldId id="525" r:id="rId133"/>
    <p:sldId id="377" r:id="rId134"/>
    <p:sldId id="406" r:id="rId135"/>
    <p:sldId id="407" r:id="rId136"/>
    <p:sldId id="411" r:id="rId137"/>
    <p:sldId id="408" r:id="rId138"/>
    <p:sldId id="447" r:id="rId139"/>
    <p:sldId id="544" r:id="rId140"/>
    <p:sldId id="462" r:id="rId141"/>
    <p:sldId id="409" r:id="rId142"/>
    <p:sldId id="419" r:id="rId143"/>
    <p:sldId id="421" r:id="rId144"/>
    <p:sldId id="461" r:id="rId145"/>
    <p:sldId id="458" r:id="rId146"/>
    <p:sldId id="448" r:id="rId147"/>
    <p:sldId id="450" r:id="rId148"/>
    <p:sldId id="451" r:id="rId149"/>
    <p:sldId id="493" r:id="rId150"/>
    <p:sldId id="526" r:id="rId151"/>
    <p:sldId id="527" r:id="rId152"/>
    <p:sldId id="528" r:id="rId153"/>
    <p:sldId id="459" r:id="rId154"/>
    <p:sldId id="452" r:id="rId155"/>
    <p:sldId id="469" r:id="rId156"/>
    <p:sldId id="471" r:id="rId157"/>
    <p:sldId id="454" r:id="rId158"/>
    <p:sldId id="470" r:id="rId159"/>
    <p:sldId id="455" r:id="rId160"/>
    <p:sldId id="474" r:id="rId161"/>
    <p:sldId id="495" r:id="rId162"/>
    <p:sldId id="513" r:id="rId163"/>
    <p:sldId id="516" r:id="rId164"/>
    <p:sldId id="510" r:id="rId165"/>
    <p:sldId id="509" r:id="rId166"/>
    <p:sldId id="545" r:id="rId167"/>
    <p:sldId id="512" r:id="rId168"/>
    <p:sldId id="456" r:id="rId169"/>
    <p:sldId id="476" r:id="rId170"/>
    <p:sldId id="477" r:id="rId171"/>
    <p:sldId id="478" r:id="rId172"/>
    <p:sldId id="479" r:id="rId173"/>
    <p:sldId id="529" r:id="rId174"/>
    <p:sldId id="530" r:id="rId175"/>
    <p:sldId id="457" r:id="rId176"/>
    <p:sldId id="494" r:id="rId177"/>
  </p:sldIdLst>
  <p:sldSz cx="9144000" cy="6858000" type="letter"/>
  <p:notesSz cx="9296400" cy="7010400"/>
  <p:embeddedFontLst>
    <p:embeddedFont>
      <p:font typeface="Garamond" panose="02020404030301010803" pitchFamily="18" charset="0"/>
      <p:regular r:id="rId180"/>
      <p:bold r:id="rId181"/>
      <p:italic r:id="rId182"/>
    </p:embeddedFont>
    <p:embeddedFont>
      <p:font typeface="Calibri" panose="020F0502020204030204" pitchFamily="34" charset="0"/>
      <p:regular r:id="rId183"/>
      <p:bold r:id="rId184"/>
      <p:italic r:id="rId185"/>
      <p:boldItalic r:id="rId186"/>
    </p:embeddedFont>
    <p:embeddedFont>
      <p:font typeface="Bebas" pitchFamily="2" charset="0"/>
      <p:regular r:id="rId187"/>
    </p:embeddedFont>
    <p:embeddedFont>
      <p:font typeface="Comic Sans MS" panose="030F0702030302020204" pitchFamily="66" charset="0"/>
      <p:regular r:id="rId188"/>
      <p:bold r:id="rId18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9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7" autoAdjust="0"/>
    <p:restoredTop sz="86421" autoAdjust="0"/>
  </p:normalViewPr>
  <p:slideViewPr>
    <p:cSldViewPr snapToGrid="0">
      <p:cViewPr varScale="1">
        <p:scale>
          <a:sx n="113" d="100"/>
          <a:sy n="113" d="100"/>
        </p:scale>
        <p:origin x="1224" y="108"/>
      </p:cViewPr>
      <p:guideLst/>
    </p:cSldViewPr>
  </p:slideViewPr>
  <p:outlineViewPr>
    <p:cViewPr>
      <p:scale>
        <a:sx n="33" d="100"/>
        <a:sy n="33" d="100"/>
      </p:scale>
      <p:origin x="0" y="-77256"/>
    </p:cViewPr>
  </p:outlineViewPr>
  <p:notesTextViewPr>
    <p:cViewPr>
      <p:scale>
        <a:sx n="1" d="1"/>
        <a:sy n="1" d="1"/>
      </p:scale>
      <p:origin x="0" y="0"/>
    </p:cViewPr>
  </p:notesTextViewPr>
  <p:sorterViewPr>
    <p:cViewPr varScale="1">
      <p:scale>
        <a:sx n="100" d="100"/>
        <a:sy n="100" d="100"/>
      </p:scale>
      <p:origin x="0" y="-190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2.fntdata"/><Relationship Id="rId186" Type="http://schemas.openxmlformats.org/officeDocument/2006/relationships/font" Target="fonts/font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font" Target="fonts/font3.fntdata"/><Relationship Id="rId187"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5.fntdata"/><Relationship Id="rId189" Type="http://schemas.openxmlformats.org/officeDocument/2006/relationships/font" Target="fonts/font1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handoutMaster" Target="handoutMasters/handoutMaster1.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1.fntdata"/><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2"/>
            <a:ext cx="4028440" cy="351737"/>
          </a:xfrm>
          <a:prstGeom prst="rect">
            <a:avLst/>
          </a:prstGeom>
        </p:spPr>
        <p:txBody>
          <a:bodyPr vert="horz" lIns="93177" tIns="46589" rIns="93177" bIns="46589" rtlCol="0"/>
          <a:lstStyle>
            <a:lvl1pPr algn="r">
              <a:defRPr sz="1200"/>
            </a:lvl1pPr>
          </a:lstStyle>
          <a:p>
            <a:fld id="{1B2E1219-13BD-420E-ACE3-0BA21012B26D}" type="datetimeFigureOut">
              <a:rPr lang="en-US" smtClean="0"/>
              <a:t>5/24/2016</a:t>
            </a:fld>
            <a:endParaRPr lang="en-US" dirty="0"/>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82AAD33F-ECB0-406B-8154-70C25F9E895B}" type="slidenum">
              <a:rPr lang="en-US" smtClean="0"/>
              <a:t>‹#›</a:t>
            </a:fld>
            <a:endParaRPr lang="en-US" dirty="0"/>
          </a:p>
        </p:txBody>
      </p:sp>
    </p:spTree>
    <p:extLst>
      <p:ext uri="{BB962C8B-B14F-4D97-AF65-F5344CB8AC3E}">
        <p14:creationId xmlns:p14="http://schemas.microsoft.com/office/powerpoint/2010/main" val="30597950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2"/>
            <a:ext cx="4028440" cy="351737"/>
          </a:xfrm>
          <a:prstGeom prst="rect">
            <a:avLst/>
          </a:prstGeom>
        </p:spPr>
        <p:txBody>
          <a:bodyPr vert="horz" lIns="93177" tIns="46589" rIns="93177" bIns="46589" rtlCol="0"/>
          <a:lstStyle>
            <a:lvl1pPr algn="r">
              <a:defRPr sz="1200"/>
            </a:lvl1pPr>
          </a:lstStyle>
          <a:p>
            <a:fld id="{B262702E-34B6-4A8D-BA36-062C4163DC21}" type="datetimeFigureOut">
              <a:rPr lang="en-US" smtClean="0"/>
              <a:t>5/24/2016</a:t>
            </a:fld>
            <a:endParaRPr lang="en-US" dirty="0"/>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74578C4-404E-4836-9827-82DC3DC5593E}" type="slidenum">
              <a:rPr lang="en-US" smtClean="0"/>
              <a:t>‹#›</a:t>
            </a:fld>
            <a:endParaRPr lang="en-US" dirty="0"/>
          </a:p>
        </p:txBody>
      </p:sp>
    </p:spTree>
    <p:extLst>
      <p:ext uri="{BB962C8B-B14F-4D97-AF65-F5344CB8AC3E}">
        <p14:creationId xmlns:p14="http://schemas.microsoft.com/office/powerpoint/2010/main" val="37834374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a:t>
            </a:fld>
            <a:endParaRPr lang="en-US" dirty="0"/>
          </a:p>
        </p:txBody>
      </p:sp>
    </p:spTree>
    <p:extLst>
      <p:ext uri="{BB962C8B-B14F-4D97-AF65-F5344CB8AC3E}">
        <p14:creationId xmlns:p14="http://schemas.microsoft.com/office/powerpoint/2010/main" val="3314345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22</a:t>
            </a:fld>
            <a:endParaRPr lang="en-US" dirty="0"/>
          </a:p>
        </p:txBody>
      </p:sp>
    </p:spTree>
    <p:extLst>
      <p:ext uri="{BB962C8B-B14F-4D97-AF65-F5344CB8AC3E}">
        <p14:creationId xmlns:p14="http://schemas.microsoft.com/office/powerpoint/2010/main" val="22081327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169</a:t>
            </a:fld>
            <a:endParaRPr lang="en-US" dirty="0"/>
          </a:p>
        </p:txBody>
      </p:sp>
    </p:spTree>
    <p:extLst>
      <p:ext uri="{BB962C8B-B14F-4D97-AF65-F5344CB8AC3E}">
        <p14:creationId xmlns:p14="http://schemas.microsoft.com/office/powerpoint/2010/main" val="21811978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170</a:t>
            </a:fld>
            <a:endParaRPr lang="en-US" dirty="0"/>
          </a:p>
        </p:txBody>
      </p:sp>
    </p:spTree>
    <p:extLst>
      <p:ext uri="{BB962C8B-B14F-4D97-AF65-F5344CB8AC3E}">
        <p14:creationId xmlns:p14="http://schemas.microsoft.com/office/powerpoint/2010/main" val="21507198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171</a:t>
            </a:fld>
            <a:endParaRPr lang="en-US" dirty="0"/>
          </a:p>
        </p:txBody>
      </p:sp>
    </p:spTree>
    <p:extLst>
      <p:ext uri="{BB962C8B-B14F-4D97-AF65-F5344CB8AC3E}">
        <p14:creationId xmlns:p14="http://schemas.microsoft.com/office/powerpoint/2010/main" val="334266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172</a:t>
            </a:fld>
            <a:endParaRPr lang="en-US" dirty="0"/>
          </a:p>
        </p:txBody>
      </p:sp>
    </p:spTree>
    <p:extLst>
      <p:ext uri="{BB962C8B-B14F-4D97-AF65-F5344CB8AC3E}">
        <p14:creationId xmlns:p14="http://schemas.microsoft.com/office/powerpoint/2010/main" val="15306289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173</a:t>
            </a:fld>
            <a:endParaRPr lang="en-US" dirty="0"/>
          </a:p>
        </p:txBody>
      </p:sp>
    </p:spTree>
    <p:extLst>
      <p:ext uri="{BB962C8B-B14F-4D97-AF65-F5344CB8AC3E}">
        <p14:creationId xmlns:p14="http://schemas.microsoft.com/office/powerpoint/2010/main" val="28968014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174</a:t>
            </a:fld>
            <a:endParaRPr lang="en-US" dirty="0"/>
          </a:p>
        </p:txBody>
      </p:sp>
    </p:spTree>
    <p:extLst>
      <p:ext uri="{BB962C8B-B14F-4D97-AF65-F5344CB8AC3E}">
        <p14:creationId xmlns:p14="http://schemas.microsoft.com/office/powerpoint/2010/main" val="4189371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23</a:t>
            </a:fld>
            <a:endParaRPr lang="en-US" dirty="0"/>
          </a:p>
        </p:txBody>
      </p:sp>
    </p:spTree>
    <p:extLst>
      <p:ext uri="{BB962C8B-B14F-4D97-AF65-F5344CB8AC3E}">
        <p14:creationId xmlns:p14="http://schemas.microsoft.com/office/powerpoint/2010/main" val="392255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24</a:t>
            </a:fld>
            <a:endParaRPr lang="en-US" dirty="0"/>
          </a:p>
        </p:txBody>
      </p:sp>
    </p:spTree>
    <p:extLst>
      <p:ext uri="{BB962C8B-B14F-4D97-AF65-F5344CB8AC3E}">
        <p14:creationId xmlns:p14="http://schemas.microsoft.com/office/powerpoint/2010/main" val="3878001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25</a:t>
            </a:fld>
            <a:endParaRPr lang="en-US" dirty="0"/>
          </a:p>
        </p:txBody>
      </p:sp>
    </p:spTree>
    <p:extLst>
      <p:ext uri="{BB962C8B-B14F-4D97-AF65-F5344CB8AC3E}">
        <p14:creationId xmlns:p14="http://schemas.microsoft.com/office/powerpoint/2010/main" val="1728791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26</a:t>
            </a:fld>
            <a:endParaRPr lang="en-US" dirty="0"/>
          </a:p>
        </p:txBody>
      </p:sp>
    </p:spTree>
    <p:extLst>
      <p:ext uri="{BB962C8B-B14F-4D97-AF65-F5344CB8AC3E}">
        <p14:creationId xmlns:p14="http://schemas.microsoft.com/office/powerpoint/2010/main" val="1636247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29</a:t>
            </a:fld>
            <a:endParaRPr lang="en-US" dirty="0"/>
          </a:p>
        </p:txBody>
      </p:sp>
    </p:spTree>
    <p:extLst>
      <p:ext uri="{BB962C8B-B14F-4D97-AF65-F5344CB8AC3E}">
        <p14:creationId xmlns:p14="http://schemas.microsoft.com/office/powerpoint/2010/main" val="2066893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30</a:t>
            </a:fld>
            <a:endParaRPr lang="en-US" dirty="0"/>
          </a:p>
        </p:txBody>
      </p:sp>
    </p:spTree>
    <p:extLst>
      <p:ext uri="{BB962C8B-B14F-4D97-AF65-F5344CB8AC3E}">
        <p14:creationId xmlns:p14="http://schemas.microsoft.com/office/powerpoint/2010/main" val="2373890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31</a:t>
            </a:fld>
            <a:endParaRPr lang="en-US" dirty="0"/>
          </a:p>
        </p:txBody>
      </p:sp>
    </p:spTree>
    <p:extLst>
      <p:ext uri="{BB962C8B-B14F-4D97-AF65-F5344CB8AC3E}">
        <p14:creationId xmlns:p14="http://schemas.microsoft.com/office/powerpoint/2010/main" val="2643036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32</a:t>
            </a:fld>
            <a:endParaRPr lang="en-US" dirty="0"/>
          </a:p>
        </p:txBody>
      </p:sp>
    </p:spTree>
    <p:extLst>
      <p:ext uri="{BB962C8B-B14F-4D97-AF65-F5344CB8AC3E}">
        <p14:creationId xmlns:p14="http://schemas.microsoft.com/office/powerpoint/2010/main" val="355151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33</a:t>
            </a:fld>
            <a:endParaRPr lang="en-US" dirty="0"/>
          </a:p>
        </p:txBody>
      </p:sp>
    </p:spTree>
    <p:extLst>
      <p:ext uri="{BB962C8B-B14F-4D97-AF65-F5344CB8AC3E}">
        <p14:creationId xmlns:p14="http://schemas.microsoft.com/office/powerpoint/2010/main" val="3730624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2</a:t>
            </a:fld>
            <a:endParaRPr lang="en-US" dirty="0"/>
          </a:p>
        </p:txBody>
      </p:sp>
    </p:spTree>
    <p:extLst>
      <p:ext uri="{BB962C8B-B14F-4D97-AF65-F5344CB8AC3E}">
        <p14:creationId xmlns:p14="http://schemas.microsoft.com/office/powerpoint/2010/main" val="623406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35</a:t>
            </a:fld>
            <a:endParaRPr lang="en-US" dirty="0"/>
          </a:p>
        </p:txBody>
      </p:sp>
    </p:spTree>
    <p:extLst>
      <p:ext uri="{BB962C8B-B14F-4D97-AF65-F5344CB8AC3E}">
        <p14:creationId xmlns:p14="http://schemas.microsoft.com/office/powerpoint/2010/main" val="3481656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36</a:t>
            </a:fld>
            <a:endParaRPr lang="en-US" dirty="0"/>
          </a:p>
        </p:txBody>
      </p:sp>
    </p:spTree>
    <p:extLst>
      <p:ext uri="{BB962C8B-B14F-4D97-AF65-F5344CB8AC3E}">
        <p14:creationId xmlns:p14="http://schemas.microsoft.com/office/powerpoint/2010/main" val="1465035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37</a:t>
            </a:fld>
            <a:endParaRPr lang="en-US" dirty="0"/>
          </a:p>
        </p:txBody>
      </p:sp>
    </p:spTree>
    <p:extLst>
      <p:ext uri="{BB962C8B-B14F-4D97-AF65-F5344CB8AC3E}">
        <p14:creationId xmlns:p14="http://schemas.microsoft.com/office/powerpoint/2010/main" val="2473567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38</a:t>
            </a:fld>
            <a:endParaRPr lang="en-US" dirty="0"/>
          </a:p>
        </p:txBody>
      </p:sp>
    </p:spTree>
    <p:extLst>
      <p:ext uri="{BB962C8B-B14F-4D97-AF65-F5344CB8AC3E}">
        <p14:creationId xmlns:p14="http://schemas.microsoft.com/office/powerpoint/2010/main" val="182765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39</a:t>
            </a:fld>
            <a:endParaRPr lang="en-US" dirty="0"/>
          </a:p>
        </p:txBody>
      </p:sp>
    </p:spTree>
    <p:extLst>
      <p:ext uri="{BB962C8B-B14F-4D97-AF65-F5344CB8AC3E}">
        <p14:creationId xmlns:p14="http://schemas.microsoft.com/office/powerpoint/2010/main" val="1949035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40</a:t>
            </a:fld>
            <a:endParaRPr lang="en-US" dirty="0"/>
          </a:p>
        </p:txBody>
      </p:sp>
    </p:spTree>
    <p:extLst>
      <p:ext uri="{BB962C8B-B14F-4D97-AF65-F5344CB8AC3E}">
        <p14:creationId xmlns:p14="http://schemas.microsoft.com/office/powerpoint/2010/main" val="274960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41</a:t>
            </a:fld>
            <a:endParaRPr lang="en-US" dirty="0"/>
          </a:p>
        </p:txBody>
      </p:sp>
    </p:spTree>
    <p:extLst>
      <p:ext uri="{BB962C8B-B14F-4D97-AF65-F5344CB8AC3E}">
        <p14:creationId xmlns:p14="http://schemas.microsoft.com/office/powerpoint/2010/main" val="573922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42</a:t>
            </a:fld>
            <a:endParaRPr lang="en-US" dirty="0"/>
          </a:p>
        </p:txBody>
      </p:sp>
    </p:spTree>
    <p:extLst>
      <p:ext uri="{BB962C8B-B14F-4D97-AF65-F5344CB8AC3E}">
        <p14:creationId xmlns:p14="http://schemas.microsoft.com/office/powerpoint/2010/main" val="3541014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43</a:t>
            </a:fld>
            <a:endParaRPr lang="en-US" dirty="0"/>
          </a:p>
        </p:txBody>
      </p:sp>
    </p:spTree>
    <p:extLst>
      <p:ext uri="{BB962C8B-B14F-4D97-AF65-F5344CB8AC3E}">
        <p14:creationId xmlns:p14="http://schemas.microsoft.com/office/powerpoint/2010/main" val="1357070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44</a:t>
            </a:fld>
            <a:endParaRPr lang="en-US" dirty="0"/>
          </a:p>
        </p:txBody>
      </p:sp>
    </p:spTree>
    <p:extLst>
      <p:ext uri="{BB962C8B-B14F-4D97-AF65-F5344CB8AC3E}">
        <p14:creationId xmlns:p14="http://schemas.microsoft.com/office/powerpoint/2010/main" val="2256157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10</a:t>
            </a:fld>
            <a:endParaRPr lang="en-US" dirty="0"/>
          </a:p>
        </p:txBody>
      </p:sp>
    </p:spTree>
    <p:extLst>
      <p:ext uri="{BB962C8B-B14F-4D97-AF65-F5344CB8AC3E}">
        <p14:creationId xmlns:p14="http://schemas.microsoft.com/office/powerpoint/2010/main" val="706781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45</a:t>
            </a:fld>
            <a:endParaRPr lang="en-US" dirty="0"/>
          </a:p>
        </p:txBody>
      </p:sp>
    </p:spTree>
    <p:extLst>
      <p:ext uri="{BB962C8B-B14F-4D97-AF65-F5344CB8AC3E}">
        <p14:creationId xmlns:p14="http://schemas.microsoft.com/office/powerpoint/2010/main" val="691974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46</a:t>
            </a:fld>
            <a:endParaRPr lang="en-US" dirty="0"/>
          </a:p>
        </p:txBody>
      </p:sp>
    </p:spTree>
    <p:extLst>
      <p:ext uri="{BB962C8B-B14F-4D97-AF65-F5344CB8AC3E}">
        <p14:creationId xmlns:p14="http://schemas.microsoft.com/office/powerpoint/2010/main" val="131716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47</a:t>
            </a:fld>
            <a:endParaRPr lang="en-US" dirty="0"/>
          </a:p>
        </p:txBody>
      </p:sp>
    </p:spTree>
    <p:extLst>
      <p:ext uri="{BB962C8B-B14F-4D97-AF65-F5344CB8AC3E}">
        <p14:creationId xmlns:p14="http://schemas.microsoft.com/office/powerpoint/2010/main" val="4050066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48</a:t>
            </a:fld>
            <a:endParaRPr lang="en-US" dirty="0"/>
          </a:p>
        </p:txBody>
      </p:sp>
    </p:spTree>
    <p:extLst>
      <p:ext uri="{BB962C8B-B14F-4D97-AF65-F5344CB8AC3E}">
        <p14:creationId xmlns:p14="http://schemas.microsoft.com/office/powerpoint/2010/main" val="1907520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49</a:t>
            </a:fld>
            <a:endParaRPr lang="en-US" dirty="0"/>
          </a:p>
        </p:txBody>
      </p:sp>
    </p:spTree>
    <p:extLst>
      <p:ext uri="{BB962C8B-B14F-4D97-AF65-F5344CB8AC3E}">
        <p14:creationId xmlns:p14="http://schemas.microsoft.com/office/powerpoint/2010/main" val="3188747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50</a:t>
            </a:fld>
            <a:endParaRPr lang="en-US" dirty="0"/>
          </a:p>
        </p:txBody>
      </p:sp>
    </p:spTree>
    <p:extLst>
      <p:ext uri="{BB962C8B-B14F-4D97-AF65-F5344CB8AC3E}">
        <p14:creationId xmlns:p14="http://schemas.microsoft.com/office/powerpoint/2010/main" val="1212415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51</a:t>
            </a:fld>
            <a:endParaRPr lang="en-US" dirty="0"/>
          </a:p>
        </p:txBody>
      </p:sp>
    </p:spTree>
    <p:extLst>
      <p:ext uri="{BB962C8B-B14F-4D97-AF65-F5344CB8AC3E}">
        <p14:creationId xmlns:p14="http://schemas.microsoft.com/office/powerpoint/2010/main" val="2619095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52</a:t>
            </a:fld>
            <a:endParaRPr lang="en-US" dirty="0"/>
          </a:p>
        </p:txBody>
      </p:sp>
    </p:spTree>
    <p:extLst>
      <p:ext uri="{BB962C8B-B14F-4D97-AF65-F5344CB8AC3E}">
        <p14:creationId xmlns:p14="http://schemas.microsoft.com/office/powerpoint/2010/main" val="1139548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53</a:t>
            </a:fld>
            <a:endParaRPr lang="en-US" dirty="0"/>
          </a:p>
        </p:txBody>
      </p:sp>
    </p:spTree>
    <p:extLst>
      <p:ext uri="{BB962C8B-B14F-4D97-AF65-F5344CB8AC3E}">
        <p14:creationId xmlns:p14="http://schemas.microsoft.com/office/powerpoint/2010/main" val="3425138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54</a:t>
            </a:fld>
            <a:endParaRPr lang="en-US" dirty="0"/>
          </a:p>
        </p:txBody>
      </p:sp>
    </p:spTree>
    <p:extLst>
      <p:ext uri="{BB962C8B-B14F-4D97-AF65-F5344CB8AC3E}">
        <p14:creationId xmlns:p14="http://schemas.microsoft.com/office/powerpoint/2010/main" val="3568276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11</a:t>
            </a:fld>
            <a:endParaRPr lang="en-US" dirty="0"/>
          </a:p>
        </p:txBody>
      </p:sp>
    </p:spTree>
    <p:extLst>
      <p:ext uri="{BB962C8B-B14F-4D97-AF65-F5344CB8AC3E}">
        <p14:creationId xmlns:p14="http://schemas.microsoft.com/office/powerpoint/2010/main" val="1723323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55</a:t>
            </a:fld>
            <a:endParaRPr lang="en-US" dirty="0"/>
          </a:p>
        </p:txBody>
      </p:sp>
    </p:spTree>
    <p:extLst>
      <p:ext uri="{BB962C8B-B14F-4D97-AF65-F5344CB8AC3E}">
        <p14:creationId xmlns:p14="http://schemas.microsoft.com/office/powerpoint/2010/main" val="1752446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56</a:t>
            </a:fld>
            <a:endParaRPr lang="en-US" dirty="0"/>
          </a:p>
        </p:txBody>
      </p:sp>
    </p:spTree>
    <p:extLst>
      <p:ext uri="{BB962C8B-B14F-4D97-AF65-F5344CB8AC3E}">
        <p14:creationId xmlns:p14="http://schemas.microsoft.com/office/powerpoint/2010/main" val="2384280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57</a:t>
            </a:fld>
            <a:endParaRPr lang="en-US" dirty="0"/>
          </a:p>
        </p:txBody>
      </p:sp>
    </p:spTree>
    <p:extLst>
      <p:ext uri="{BB962C8B-B14F-4D97-AF65-F5344CB8AC3E}">
        <p14:creationId xmlns:p14="http://schemas.microsoft.com/office/powerpoint/2010/main" val="3455597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58</a:t>
            </a:fld>
            <a:endParaRPr lang="en-US" dirty="0"/>
          </a:p>
        </p:txBody>
      </p:sp>
    </p:spTree>
    <p:extLst>
      <p:ext uri="{BB962C8B-B14F-4D97-AF65-F5344CB8AC3E}">
        <p14:creationId xmlns:p14="http://schemas.microsoft.com/office/powerpoint/2010/main" val="63051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59</a:t>
            </a:fld>
            <a:endParaRPr lang="en-US" dirty="0"/>
          </a:p>
        </p:txBody>
      </p:sp>
    </p:spTree>
    <p:extLst>
      <p:ext uri="{BB962C8B-B14F-4D97-AF65-F5344CB8AC3E}">
        <p14:creationId xmlns:p14="http://schemas.microsoft.com/office/powerpoint/2010/main" val="2563297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60</a:t>
            </a:fld>
            <a:endParaRPr lang="en-US" dirty="0"/>
          </a:p>
        </p:txBody>
      </p:sp>
    </p:spTree>
    <p:extLst>
      <p:ext uri="{BB962C8B-B14F-4D97-AF65-F5344CB8AC3E}">
        <p14:creationId xmlns:p14="http://schemas.microsoft.com/office/powerpoint/2010/main" val="2446653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61</a:t>
            </a:fld>
            <a:endParaRPr lang="en-US" dirty="0"/>
          </a:p>
        </p:txBody>
      </p:sp>
    </p:spTree>
    <p:extLst>
      <p:ext uri="{BB962C8B-B14F-4D97-AF65-F5344CB8AC3E}">
        <p14:creationId xmlns:p14="http://schemas.microsoft.com/office/powerpoint/2010/main" val="3235248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68</a:t>
            </a:fld>
            <a:endParaRPr lang="en-US" dirty="0"/>
          </a:p>
        </p:txBody>
      </p:sp>
    </p:spTree>
    <p:extLst>
      <p:ext uri="{BB962C8B-B14F-4D97-AF65-F5344CB8AC3E}">
        <p14:creationId xmlns:p14="http://schemas.microsoft.com/office/powerpoint/2010/main" val="3077852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69</a:t>
            </a:fld>
            <a:endParaRPr lang="en-US" dirty="0"/>
          </a:p>
        </p:txBody>
      </p:sp>
    </p:spTree>
    <p:extLst>
      <p:ext uri="{BB962C8B-B14F-4D97-AF65-F5344CB8AC3E}">
        <p14:creationId xmlns:p14="http://schemas.microsoft.com/office/powerpoint/2010/main" val="3517294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70</a:t>
            </a:fld>
            <a:endParaRPr lang="en-US" dirty="0"/>
          </a:p>
        </p:txBody>
      </p:sp>
    </p:spTree>
    <p:extLst>
      <p:ext uri="{BB962C8B-B14F-4D97-AF65-F5344CB8AC3E}">
        <p14:creationId xmlns:p14="http://schemas.microsoft.com/office/powerpoint/2010/main" val="4285963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17</a:t>
            </a:fld>
            <a:endParaRPr lang="en-US" dirty="0"/>
          </a:p>
        </p:txBody>
      </p:sp>
    </p:spTree>
    <p:extLst>
      <p:ext uri="{BB962C8B-B14F-4D97-AF65-F5344CB8AC3E}">
        <p14:creationId xmlns:p14="http://schemas.microsoft.com/office/powerpoint/2010/main" val="2850670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73</a:t>
            </a:fld>
            <a:endParaRPr lang="en-US" dirty="0"/>
          </a:p>
        </p:txBody>
      </p:sp>
    </p:spTree>
    <p:extLst>
      <p:ext uri="{BB962C8B-B14F-4D97-AF65-F5344CB8AC3E}">
        <p14:creationId xmlns:p14="http://schemas.microsoft.com/office/powerpoint/2010/main" val="1928157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74</a:t>
            </a:fld>
            <a:endParaRPr lang="en-US" dirty="0"/>
          </a:p>
        </p:txBody>
      </p:sp>
    </p:spTree>
    <p:extLst>
      <p:ext uri="{BB962C8B-B14F-4D97-AF65-F5344CB8AC3E}">
        <p14:creationId xmlns:p14="http://schemas.microsoft.com/office/powerpoint/2010/main" val="13613004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75</a:t>
            </a:fld>
            <a:endParaRPr lang="en-US" dirty="0"/>
          </a:p>
        </p:txBody>
      </p:sp>
    </p:spTree>
    <p:extLst>
      <p:ext uri="{BB962C8B-B14F-4D97-AF65-F5344CB8AC3E}">
        <p14:creationId xmlns:p14="http://schemas.microsoft.com/office/powerpoint/2010/main" val="3476878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76</a:t>
            </a:fld>
            <a:endParaRPr lang="en-US" dirty="0"/>
          </a:p>
        </p:txBody>
      </p:sp>
    </p:spTree>
    <p:extLst>
      <p:ext uri="{BB962C8B-B14F-4D97-AF65-F5344CB8AC3E}">
        <p14:creationId xmlns:p14="http://schemas.microsoft.com/office/powerpoint/2010/main" val="3514991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77</a:t>
            </a:fld>
            <a:endParaRPr lang="en-US" dirty="0"/>
          </a:p>
        </p:txBody>
      </p:sp>
    </p:spTree>
    <p:extLst>
      <p:ext uri="{BB962C8B-B14F-4D97-AF65-F5344CB8AC3E}">
        <p14:creationId xmlns:p14="http://schemas.microsoft.com/office/powerpoint/2010/main" val="1332882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79</a:t>
            </a:fld>
            <a:endParaRPr lang="en-US" dirty="0"/>
          </a:p>
        </p:txBody>
      </p:sp>
    </p:spTree>
    <p:extLst>
      <p:ext uri="{BB962C8B-B14F-4D97-AF65-F5344CB8AC3E}">
        <p14:creationId xmlns:p14="http://schemas.microsoft.com/office/powerpoint/2010/main" val="310812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80</a:t>
            </a:fld>
            <a:endParaRPr lang="en-US" dirty="0"/>
          </a:p>
        </p:txBody>
      </p:sp>
    </p:spTree>
    <p:extLst>
      <p:ext uri="{BB962C8B-B14F-4D97-AF65-F5344CB8AC3E}">
        <p14:creationId xmlns:p14="http://schemas.microsoft.com/office/powerpoint/2010/main" val="40089151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83</a:t>
            </a:fld>
            <a:endParaRPr lang="en-US" dirty="0"/>
          </a:p>
        </p:txBody>
      </p:sp>
    </p:spTree>
    <p:extLst>
      <p:ext uri="{BB962C8B-B14F-4D97-AF65-F5344CB8AC3E}">
        <p14:creationId xmlns:p14="http://schemas.microsoft.com/office/powerpoint/2010/main" val="32921090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84</a:t>
            </a:fld>
            <a:endParaRPr lang="en-US" dirty="0"/>
          </a:p>
        </p:txBody>
      </p:sp>
    </p:spTree>
    <p:extLst>
      <p:ext uri="{BB962C8B-B14F-4D97-AF65-F5344CB8AC3E}">
        <p14:creationId xmlns:p14="http://schemas.microsoft.com/office/powerpoint/2010/main" val="3414931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85</a:t>
            </a:fld>
            <a:endParaRPr lang="en-US" dirty="0"/>
          </a:p>
        </p:txBody>
      </p:sp>
    </p:spTree>
    <p:extLst>
      <p:ext uri="{BB962C8B-B14F-4D97-AF65-F5344CB8AC3E}">
        <p14:creationId xmlns:p14="http://schemas.microsoft.com/office/powerpoint/2010/main" val="2104198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18</a:t>
            </a:fld>
            <a:endParaRPr lang="en-US" dirty="0"/>
          </a:p>
        </p:txBody>
      </p:sp>
    </p:spTree>
    <p:extLst>
      <p:ext uri="{BB962C8B-B14F-4D97-AF65-F5344CB8AC3E}">
        <p14:creationId xmlns:p14="http://schemas.microsoft.com/office/powerpoint/2010/main" val="26758422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86</a:t>
            </a:fld>
            <a:endParaRPr lang="en-US" dirty="0"/>
          </a:p>
        </p:txBody>
      </p:sp>
    </p:spTree>
    <p:extLst>
      <p:ext uri="{BB962C8B-B14F-4D97-AF65-F5344CB8AC3E}">
        <p14:creationId xmlns:p14="http://schemas.microsoft.com/office/powerpoint/2010/main" val="21050883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87</a:t>
            </a:fld>
            <a:endParaRPr lang="en-US" dirty="0"/>
          </a:p>
        </p:txBody>
      </p:sp>
    </p:spTree>
    <p:extLst>
      <p:ext uri="{BB962C8B-B14F-4D97-AF65-F5344CB8AC3E}">
        <p14:creationId xmlns:p14="http://schemas.microsoft.com/office/powerpoint/2010/main" val="2972702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88</a:t>
            </a:fld>
            <a:endParaRPr lang="en-US" dirty="0"/>
          </a:p>
        </p:txBody>
      </p:sp>
    </p:spTree>
    <p:extLst>
      <p:ext uri="{BB962C8B-B14F-4D97-AF65-F5344CB8AC3E}">
        <p14:creationId xmlns:p14="http://schemas.microsoft.com/office/powerpoint/2010/main" val="2038469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90</a:t>
            </a:fld>
            <a:endParaRPr lang="en-US" dirty="0"/>
          </a:p>
        </p:txBody>
      </p:sp>
    </p:spTree>
    <p:extLst>
      <p:ext uri="{BB962C8B-B14F-4D97-AF65-F5344CB8AC3E}">
        <p14:creationId xmlns:p14="http://schemas.microsoft.com/office/powerpoint/2010/main" val="31055650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91</a:t>
            </a:fld>
            <a:endParaRPr lang="en-US" dirty="0"/>
          </a:p>
        </p:txBody>
      </p:sp>
    </p:spTree>
    <p:extLst>
      <p:ext uri="{BB962C8B-B14F-4D97-AF65-F5344CB8AC3E}">
        <p14:creationId xmlns:p14="http://schemas.microsoft.com/office/powerpoint/2010/main" val="42552154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92</a:t>
            </a:fld>
            <a:endParaRPr lang="en-US" dirty="0"/>
          </a:p>
        </p:txBody>
      </p:sp>
    </p:spTree>
    <p:extLst>
      <p:ext uri="{BB962C8B-B14F-4D97-AF65-F5344CB8AC3E}">
        <p14:creationId xmlns:p14="http://schemas.microsoft.com/office/powerpoint/2010/main" val="10715218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93</a:t>
            </a:fld>
            <a:endParaRPr lang="en-US" dirty="0"/>
          </a:p>
        </p:txBody>
      </p:sp>
    </p:spTree>
    <p:extLst>
      <p:ext uri="{BB962C8B-B14F-4D97-AF65-F5344CB8AC3E}">
        <p14:creationId xmlns:p14="http://schemas.microsoft.com/office/powerpoint/2010/main" val="16682189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94</a:t>
            </a:fld>
            <a:endParaRPr lang="en-US" dirty="0"/>
          </a:p>
        </p:txBody>
      </p:sp>
    </p:spTree>
    <p:extLst>
      <p:ext uri="{BB962C8B-B14F-4D97-AF65-F5344CB8AC3E}">
        <p14:creationId xmlns:p14="http://schemas.microsoft.com/office/powerpoint/2010/main" val="21410861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95</a:t>
            </a:fld>
            <a:endParaRPr lang="en-US" dirty="0"/>
          </a:p>
        </p:txBody>
      </p:sp>
    </p:spTree>
    <p:extLst>
      <p:ext uri="{BB962C8B-B14F-4D97-AF65-F5344CB8AC3E}">
        <p14:creationId xmlns:p14="http://schemas.microsoft.com/office/powerpoint/2010/main" val="15356182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96</a:t>
            </a:fld>
            <a:endParaRPr lang="en-US" dirty="0"/>
          </a:p>
        </p:txBody>
      </p:sp>
    </p:spTree>
    <p:extLst>
      <p:ext uri="{BB962C8B-B14F-4D97-AF65-F5344CB8AC3E}">
        <p14:creationId xmlns:p14="http://schemas.microsoft.com/office/powerpoint/2010/main" val="3940301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19</a:t>
            </a:fld>
            <a:endParaRPr lang="en-US" dirty="0"/>
          </a:p>
        </p:txBody>
      </p:sp>
    </p:spTree>
    <p:extLst>
      <p:ext uri="{BB962C8B-B14F-4D97-AF65-F5344CB8AC3E}">
        <p14:creationId xmlns:p14="http://schemas.microsoft.com/office/powerpoint/2010/main" val="26061807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97</a:t>
            </a:fld>
            <a:endParaRPr lang="en-US" dirty="0"/>
          </a:p>
        </p:txBody>
      </p:sp>
    </p:spTree>
    <p:extLst>
      <p:ext uri="{BB962C8B-B14F-4D97-AF65-F5344CB8AC3E}">
        <p14:creationId xmlns:p14="http://schemas.microsoft.com/office/powerpoint/2010/main" val="11719142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98</a:t>
            </a:fld>
            <a:endParaRPr lang="en-US" dirty="0"/>
          </a:p>
        </p:txBody>
      </p:sp>
    </p:spTree>
    <p:extLst>
      <p:ext uri="{BB962C8B-B14F-4D97-AF65-F5344CB8AC3E}">
        <p14:creationId xmlns:p14="http://schemas.microsoft.com/office/powerpoint/2010/main" val="9356891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99</a:t>
            </a:fld>
            <a:endParaRPr lang="en-US" dirty="0"/>
          </a:p>
        </p:txBody>
      </p:sp>
    </p:spTree>
    <p:extLst>
      <p:ext uri="{BB962C8B-B14F-4D97-AF65-F5344CB8AC3E}">
        <p14:creationId xmlns:p14="http://schemas.microsoft.com/office/powerpoint/2010/main" val="14123644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100</a:t>
            </a:fld>
            <a:endParaRPr lang="en-US" dirty="0"/>
          </a:p>
        </p:txBody>
      </p:sp>
    </p:spTree>
    <p:extLst>
      <p:ext uri="{BB962C8B-B14F-4D97-AF65-F5344CB8AC3E}">
        <p14:creationId xmlns:p14="http://schemas.microsoft.com/office/powerpoint/2010/main" val="31990199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101</a:t>
            </a:fld>
            <a:endParaRPr lang="en-US" dirty="0"/>
          </a:p>
        </p:txBody>
      </p:sp>
    </p:spTree>
    <p:extLst>
      <p:ext uri="{BB962C8B-B14F-4D97-AF65-F5344CB8AC3E}">
        <p14:creationId xmlns:p14="http://schemas.microsoft.com/office/powerpoint/2010/main" val="1153954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102</a:t>
            </a:fld>
            <a:endParaRPr lang="en-US" dirty="0"/>
          </a:p>
        </p:txBody>
      </p:sp>
    </p:spTree>
    <p:extLst>
      <p:ext uri="{BB962C8B-B14F-4D97-AF65-F5344CB8AC3E}">
        <p14:creationId xmlns:p14="http://schemas.microsoft.com/office/powerpoint/2010/main" val="15695805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103</a:t>
            </a:fld>
            <a:endParaRPr lang="en-US" dirty="0"/>
          </a:p>
        </p:txBody>
      </p:sp>
    </p:spTree>
    <p:extLst>
      <p:ext uri="{BB962C8B-B14F-4D97-AF65-F5344CB8AC3E}">
        <p14:creationId xmlns:p14="http://schemas.microsoft.com/office/powerpoint/2010/main" val="13009559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104</a:t>
            </a:fld>
            <a:endParaRPr lang="en-US" dirty="0"/>
          </a:p>
        </p:txBody>
      </p:sp>
    </p:spTree>
    <p:extLst>
      <p:ext uri="{BB962C8B-B14F-4D97-AF65-F5344CB8AC3E}">
        <p14:creationId xmlns:p14="http://schemas.microsoft.com/office/powerpoint/2010/main" val="7282891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105</a:t>
            </a:fld>
            <a:endParaRPr lang="en-US" dirty="0"/>
          </a:p>
        </p:txBody>
      </p:sp>
    </p:spTree>
    <p:extLst>
      <p:ext uri="{BB962C8B-B14F-4D97-AF65-F5344CB8AC3E}">
        <p14:creationId xmlns:p14="http://schemas.microsoft.com/office/powerpoint/2010/main" val="26974040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106</a:t>
            </a:fld>
            <a:endParaRPr lang="en-US" dirty="0"/>
          </a:p>
        </p:txBody>
      </p:sp>
    </p:spTree>
    <p:extLst>
      <p:ext uri="{BB962C8B-B14F-4D97-AF65-F5344CB8AC3E}">
        <p14:creationId xmlns:p14="http://schemas.microsoft.com/office/powerpoint/2010/main" val="285189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20</a:t>
            </a:fld>
            <a:endParaRPr lang="en-US" dirty="0"/>
          </a:p>
        </p:txBody>
      </p:sp>
    </p:spTree>
    <p:extLst>
      <p:ext uri="{BB962C8B-B14F-4D97-AF65-F5344CB8AC3E}">
        <p14:creationId xmlns:p14="http://schemas.microsoft.com/office/powerpoint/2010/main" val="33832585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107</a:t>
            </a:fld>
            <a:endParaRPr lang="en-US" dirty="0"/>
          </a:p>
        </p:txBody>
      </p:sp>
    </p:spTree>
    <p:extLst>
      <p:ext uri="{BB962C8B-B14F-4D97-AF65-F5344CB8AC3E}">
        <p14:creationId xmlns:p14="http://schemas.microsoft.com/office/powerpoint/2010/main" val="40707147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108</a:t>
            </a:fld>
            <a:endParaRPr lang="en-US" dirty="0"/>
          </a:p>
        </p:txBody>
      </p:sp>
    </p:spTree>
    <p:extLst>
      <p:ext uri="{BB962C8B-B14F-4D97-AF65-F5344CB8AC3E}">
        <p14:creationId xmlns:p14="http://schemas.microsoft.com/office/powerpoint/2010/main" val="23379056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109</a:t>
            </a:fld>
            <a:endParaRPr lang="en-US" dirty="0"/>
          </a:p>
        </p:txBody>
      </p:sp>
    </p:spTree>
    <p:extLst>
      <p:ext uri="{BB962C8B-B14F-4D97-AF65-F5344CB8AC3E}">
        <p14:creationId xmlns:p14="http://schemas.microsoft.com/office/powerpoint/2010/main" val="28996258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110</a:t>
            </a:fld>
            <a:endParaRPr lang="en-US" dirty="0"/>
          </a:p>
        </p:txBody>
      </p:sp>
    </p:spTree>
    <p:extLst>
      <p:ext uri="{BB962C8B-B14F-4D97-AF65-F5344CB8AC3E}">
        <p14:creationId xmlns:p14="http://schemas.microsoft.com/office/powerpoint/2010/main" val="27562337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111</a:t>
            </a:fld>
            <a:endParaRPr lang="en-US" dirty="0"/>
          </a:p>
        </p:txBody>
      </p:sp>
    </p:spTree>
    <p:extLst>
      <p:ext uri="{BB962C8B-B14F-4D97-AF65-F5344CB8AC3E}">
        <p14:creationId xmlns:p14="http://schemas.microsoft.com/office/powerpoint/2010/main" val="25740376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112</a:t>
            </a:fld>
            <a:endParaRPr lang="en-US" dirty="0"/>
          </a:p>
        </p:txBody>
      </p:sp>
    </p:spTree>
    <p:extLst>
      <p:ext uri="{BB962C8B-B14F-4D97-AF65-F5344CB8AC3E}">
        <p14:creationId xmlns:p14="http://schemas.microsoft.com/office/powerpoint/2010/main" val="41549254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113</a:t>
            </a:fld>
            <a:endParaRPr lang="en-US" dirty="0"/>
          </a:p>
        </p:txBody>
      </p:sp>
    </p:spTree>
    <p:extLst>
      <p:ext uri="{BB962C8B-B14F-4D97-AF65-F5344CB8AC3E}">
        <p14:creationId xmlns:p14="http://schemas.microsoft.com/office/powerpoint/2010/main" val="18883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114</a:t>
            </a:fld>
            <a:endParaRPr lang="en-US" dirty="0"/>
          </a:p>
        </p:txBody>
      </p:sp>
    </p:spTree>
    <p:extLst>
      <p:ext uri="{BB962C8B-B14F-4D97-AF65-F5344CB8AC3E}">
        <p14:creationId xmlns:p14="http://schemas.microsoft.com/office/powerpoint/2010/main" val="28178088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115</a:t>
            </a:fld>
            <a:endParaRPr lang="en-US" dirty="0"/>
          </a:p>
        </p:txBody>
      </p:sp>
    </p:spTree>
    <p:extLst>
      <p:ext uri="{BB962C8B-B14F-4D97-AF65-F5344CB8AC3E}">
        <p14:creationId xmlns:p14="http://schemas.microsoft.com/office/powerpoint/2010/main" val="4165858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116</a:t>
            </a:fld>
            <a:endParaRPr lang="en-US" dirty="0"/>
          </a:p>
        </p:txBody>
      </p:sp>
    </p:spTree>
    <p:extLst>
      <p:ext uri="{BB962C8B-B14F-4D97-AF65-F5344CB8AC3E}">
        <p14:creationId xmlns:p14="http://schemas.microsoft.com/office/powerpoint/2010/main" val="132510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21</a:t>
            </a:fld>
            <a:endParaRPr lang="en-US" dirty="0"/>
          </a:p>
        </p:txBody>
      </p:sp>
    </p:spTree>
    <p:extLst>
      <p:ext uri="{BB962C8B-B14F-4D97-AF65-F5344CB8AC3E}">
        <p14:creationId xmlns:p14="http://schemas.microsoft.com/office/powerpoint/2010/main" val="5261616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117</a:t>
            </a:fld>
            <a:endParaRPr lang="en-US" dirty="0"/>
          </a:p>
        </p:txBody>
      </p:sp>
    </p:spTree>
    <p:extLst>
      <p:ext uri="{BB962C8B-B14F-4D97-AF65-F5344CB8AC3E}">
        <p14:creationId xmlns:p14="http://schemas.microsoft.com/office/powerpoint/2010/main" val="11399935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121</a:t>
            </a:fld>
            <a:endParaRPr lang="en-US" dirty="0"/>
          </a:p>
        </p:txBody>
      </p:sp>
    </p:spTree>
    <p:extLst>
      <p:ext uri="{BB962C8B-B14F-4D97-AF65-F5344CB8AC3E}">
        <p14:creationId xmlns:p14="http://schemas.microsoft.com/office/powerpoint/2010/main" val="7883614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122</a:t>
            </a:fld>
            <a:endParaRPr lang="en-US" dirty="0"/>
          </a:p>
        </p:txBody>
      </p:sp>
    </p:spTree>
    <p:extLst>
      <p:ext uri="{BB962C8B-B14F-4D97-AF65-F5344CB8AC3E}">
        <p14:creationId xmlns:p14="http://schemas.microsoft.com/office/powerpoint/2010/main" val="21661463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124</a:t>
            </a:fld>
            <a:endParaRPr lang="en-US" dirty="0"/>
          </a:p>
        </p:txBody>
      </p:sp>
    </p:spTree>
    <p:extLst>
      <p:ext uri="{BB962C8B-B14F-4D97-AF65-F5344CB8AC3E}">
        <p14:creationId xmlns:p14="http://schemas.microsoft.com/office/powerpoint/2010/main" val="11235638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125</a:t>
            </a:fld>
            <a:endParaRPr lang="en-US" dirty="0"/>
          </a:p>
        </p:txBody>
      </p:sp>
    </p:spTree>
    <p:extLst>
      <p:ext uri="{BB962C8B-B14F-4D97-AF65-F5344CB8AC3E}">
        <p14:creationId xmlns:p14="http://schemas.microsoft.com/office/powerpoint/2010/main" val="1015716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126</a:t>
            </a:fld>
            <a:endParaRPr lang="en-US" dirty="0"/>
          </a:p>
        </p:txBody>
      </p:sp>
    </p:spTree>
    <p:extLst>
      <p:ext uri="{BB962C8B-B14F-4D97-AF65-F5344CB8AC3E}">
        <p14:creationId xmlns:p14="http://schemas.microsoft.com/office/powerpoint/2010/main" val="8726871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130</a:t>
            </a:fld>
            <a:endParaRPr lang="en-US" dirty="0"/>
          </a:p>
        </p:txBody>
      </p:sp>
    </p:spTree>
    <p:extLst>
      <p:ext uri="{BB962C8B-B14F-4D97-AF65-F5344CB8AC3E}">
        <p14:creationId xmlns:p14="http://schemas.microsoft.com/office/powerpoint/2010/main" val="21687826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133</a:t>
            </a:fld>
            <a:endParaRPr lang="en-US" dirty="0"/>
          </a:p>
        </p:txBody>
      </p:sp>
    </p:spTree>
    <p:extLst>
      <p:ext uri="{BB962C8B-B14F-4D97-AF65-F5344CB8AC3E}">
        <p14:creationId xmlns:p14="http://schemas.microsoft.com/office/powerpoint/2010/main" val="33212569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142</a:t>
            </a:fld>
            <a:endParaRPr lang="en-US" dirty="0"/>
          </a:p>
        </p:txBody>
      </p:sp>
    </p:spTree>
    <p:extLst>
      <p:ext uri="{BB962C8B-B14F-4D97-AF65-F5344CB8AC3E}">
        <p14:creationId xmlns:p14="http://schemas.microsoft.com/office/powerpoint/2010/main" val="40200917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578C4-404E-4836-9827-82DC3DC5593E}" type="slidenum">
              <a:rPr lang="en-US" smtClean="0"/>
              <a:t>168</a:t>
            </a:fld>
            <a:endParaRPr lang="en-US" dirty="0"/>
          </a:p>
        </p:txBody>
      </p:sp>
    </p:spTree>
    <p:extLst>
      <p:ext uri="{BB962C8B-B14F-4D97-AF65-F5344CB8AC3E}">
        <p14:creationId xmlns:p14="http://schemas.microsoft.com/office/powerpoint/2010/main" val="1031292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4"/>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4"/>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AA2B261E-103A-482B-A3AD-5D1C8D5E697C}" type="datetime1">
              <a:rPr lang="en-US" smtClean="0"/>
              <a:t>5/24/2016</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977135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0AD788-41A2-4103-A8EC-2CCC3723DF46}" type="datetime1">
              <a:rPr lang="en-US" smtClean="0"/>
              <a:t>5/24/2016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154609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895C44-798B-448D-942D-2E7840272961}" type="datetime1">
              <a:rPr lang="en-US" smtClean="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836398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7EC55C-4141-4159-AB65-FB0AA45F7990}" type="datetime1">
              <a:rPr lang="en-US" smtClean="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17449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6FF97A-0C34-454F-A750-3163D2951D23}" type="datetime1">
              <a:rPr lang="en-US" smtClean="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710728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3EFC8C-020A-49BB-86AC-145C53625F97}" type="datetime1">
              <a:rPr lang="en-US" smtClean="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05485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1D459E-A219-4385-BEFB-3796D4163F1F}" type="datetime1">
              <a:rPr lang="en-US" smtClean="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97459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9DD0CD-CE98-4480-B046-EF68A8975E4D}" type="datetime1">
              <a:rPr lang="en-US" smtClean="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09906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E23C7A-0BDD-46E7-8A77-7F6B8EE48CFA}" type="datetime1">
              <a:rPr lang="en-US" smtClean="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662629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7FEE40-DD71-4060-B7F2-D3585CC8AE34}" type="datetime1">
              <a:rPr lang="en-US" smtClean="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144776927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DC85E5-F0BF-4AB9-AFC8-AD3551CCD867}" type="datetime1">
              <a:rPr lang="en-US" smtClean="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10461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24FD20-E2B3-4301-B4B2-FFCA92D0D74F}" type="datetime1">
              <a:rPr lang="en-US" smtClean="0"/>
              <a:t>5/24/2016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80815728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E83ED96-E79B-4209-B533-B7458182396A}" type="datetime1">
              <a:rPr lang="en-US" smtClean="0"/>
              <a:t>5/24/2016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610024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C7876A-BC57-4340-8A07-19258FD59471}" type="datetime1">
              <a:rPr lang="en-US" smtClean="0"/>
              <a:t>5/24/2016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434713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FA370C-FAA8-471F-944B-CC79F2224FF1}" type="datetime1">
              <a:rPr lang="en-US" smtClean="0"/>
              <a:t>5/24/2016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4901077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CFC75C-9CEF-46F3-8451-B3D895A79EED}" type="datetime1">
              <a:rPr lang="en-US" smtClean="0"/>
              <a:t>5/24/2016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820804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7E8E3-5EF5-4E26-BD6B-C53380DDE886}" type="datetime1">
              <a:rPr lang="en-US" smtClean="0"/>
              <a:t>5/24/2016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7351409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FCBF86A-255F-4BC3-902E-420721367F09}" type="datetime1">
              <a:rPr lang="en-US" smtClean="0"/>
              <a:t>5/24/2016</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649352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5.png"/><Relationship Id="rId5" Type="http://schemas.microsoft.com/office/2007/relationships/hdphoto" Target="../media/hdphoto8.wdp"/><Relationship Id="rId4" Type="http://schemas.openxmlformats.org/officeDocument/2006/relationships/image" Target="../media/image34.png"/></Relationships>
</file>

<file path=ppt/slides/_rels/slide10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10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image" Target="../media/image118.jpeg"/><Relationship Id="rId5" Type="http://schemas.openxmlformats.org/officeDocument/2006/relationships/image" Target="../media/image55.jpg"/><Relationship Id="rId4" Type="http://schemas.openxmlformats.org/officeDocument/2006/relationships/image" Target="../media/image139.jpg"/></Relationships>
</file>

<file path=ppt/slides/_rels/slide1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1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2.png"/><Relationship Id="rId4" Type="http://schemas.openxmlformats.org/officeDocument/2006/relationships/image" Target="../media/image133.png"/></Relationships>
</file>

<file path=ppt/slides/_rels/slide11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144.png"/><Relationship Id="rId5" Type="http://schemas.openxmlformats.org/officeDocument/2006/relationships/image" Target="../media/image143.jpg"/><Relationship Id="rId4" Type="http://schemas.openxmlformats.org/officeDocument/2006/relationships/image" Target="../media/image142.jpg"/></Relationships>
</file>

<file path=ppt/slides/_rels/slide117.xml.rels><?xml version="1.0" encoding="UTF-8" standalone="yes"?>
<Relationships xmlns="http://schemas.openxmlformats.org/package/2006/relationships"><Relationship Id="rId3" Type="http://schemas.openxmlformats.org/officeDocument/2006/relationships/image" Target="../media/image145.jpg"/><Relationship Id="rId7" Type="http://schemas.openxmlformats.org/officeDocument/2006/relationships/image" Target="../media/image144.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142.jpg"/><Relationship Id="rId5" Type="http://schemas.openxmlformats.org/officeDocument/2006/relationships/image" Target="../media/image146.png"/><Relationship Id="rId4" Type="http://schemas.openxmlformats.org/officeDocument/2006/relationships/image" Target="../media/image141.jpg"/></Relationships>
</file>

<file path=ppt/slides/_rels/slide1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4.xml"/><Relationship Id="rId5" Type="http://schemas.openxmlformats.org/officeDocument/2006/relationships/image" Target="../media/image151.png"/><Relationship Id="rId4" Type="http://schemas.openxmlformats.org/officeDocument/2006/relationships/image" Target="../media/image142.jpg"/></Relationships>
</file>

<file path=ppt/slides/_rels/slide12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153.png"/><Relationship Id="rId5" Type="http://schemas.microsoft.com/office/2007/relationships/hdphoto" Target="../media/hdphoto10.wdp"/><Relationship Id="rId4" Type="http://schemas.openxmlformats.org/officeDocument/2006/relationships/image" Target="../media/image77.png"/></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image" Target="../media/image155.png"/><Relationship Id="rId5" Type="http://schemas.microsoft.com/office/2007/relationships/hdphoto" Target="../media/hdphoto10.wdp"/><Relationship Id="rId4" Type="http://schemas.openxmlformats.org/officeDocument/2006/relationships/image" Target="../media/image77.png"/></Relationships>
</file>

<file path=ppt/slides/_rels/slide1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microsoft.com/office/2007/relationships/hdphoto" Target="../media/hdphoto12.wdp"/><Relationship Id="rId4" Type="http://schemas.openxmlformats.org/officeDocument/2006/relationships/image" Target="../media/image147.png"/></Relationships>
</file>

<file path=ppt/slides/_rels/slide12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image" Target="../media/image157.png"/><Relationship Id="rId5" Type="http://schemas.openxmlformats.org/officeDocument/2006/relationships/image" Target="../media/image16.png"/><Relationship Id="rId4" Type="http://schemas.openxmlformats.org/officeDocument/2006/relationships/image" Target="../media/image15.png"/></Relationships>
</file>

<file path=ppt/slides/_rels/slide13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59.jpg"/><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1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g"/><Relationship Id="rId1" Type="http://schemas.openxmlformats.org/officeDocument/2006/relationships/slideLayout" Target="../slideLayouts/slideLayout4.xml"/><Relationship Id="rId5" Type="http://schemas.openxmlformats.org/officeDocument/2006/relationships/image" Target="../media/image118.jpeg"/><Relationship Id="rId4" Type="http://schemas.openxmlformats.org/officeDocument/2006/relationships/image" Target="../media/image55.jpg"/></Relationships>
</file>

<file path=ppt/slides/_rels/slide1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9.jpg"/><Relationship Id="rId1" Type="http://schemas.openxmlformats.org/officeDocument/2006/relationships/slideLayout" Target="../slideLayouts/slideLayout4.xml"/><Relationship Id="rId5" Type="http://schemas.openxmlformats.org/officeDocument/2006/relationships/image" Target="../media/image118.jpeg"/><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9.jpg"/><Relationship Id="rId1" Type="http://schemas.openxmlformats.org/officeDocument/2006/relationships/slideLayout" Target="../slideLayouts/slideLayout4.xml"/><Relationship Id="rId5" Type="http://schemas.openxmlformats.org/officeDocument/2006/relationships/image" Target="../media/image118.jpeg"/><Relationship Id="rId4" Type="http://schemas.openxmlformats.org/officeDocument/2006/relationships/image" Target="../media/image55.jpg"/></Relationships>
</file>

<file path=ppt/slides/_rels/slide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9.jpg"/><Relationship Id="rId1" Type="http://schemas.openxmlformats.org/officeDocument/2006/relationships/slideLayout" Target="../slideLayouts/slideLayout4.xml"/><Relationship Id="rId5" Type="http://schemas.openxmlformats.org/officeDocument/2006/relationships/image" Target="../media/image118.jpeg"/><Relationship Id="rId4" Type="http://schemas.openxmlformats.org/officeDocument/2006/relationships/image" Target="../media/image55.jpg"/></Relationships>
</file>

<file path=ppt/slides/_rels/slide14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9.jpg"/><Relationship Id="rId7" Type="http://schemas.openxmlformats.org/officeDocument/2006/relationships/image" Target="../media/image19.png"/><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63.png"/><Relationship Id="rId4" Type="http://schemas.openxmlformats.org/officeDocument/2006/relationships/image" Target="../media/image162.png"/></Relationships>
</file>

<file path=ppt/slides/_rels/slide14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9.jpg"/><Relationship Id="rId1" Type="http://schemas.openxmlformats.org/officeDocument/2006/relationships/slideLayout" Target="../slideLayouts/slideLayout4.xml"/><Relationship Id="rId4" Type="http://schemas.openxmlformats.org/officeDocument/2006/relationships/image" Target="../media/image164.jpg"/></Relationships>
</file>

<file path=ppt/slides/_rels/slide144.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165.pn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14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165.png"/><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1.png"/></Relationships>
</file>

<file path=ppt/slides/_rels/slide14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xml"/><Relationship Id="rId5" Type="http://schemas.openxmlformats.org/officeDocument/2006/relationships/image" Target="../media/image168.png"/><Relationship Id="rId4" Type="http://schemas.openxmlformats.org/officeDocument/2006/relationships/image" Target="../media/image167.png"/></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xml"/><Relationship Id="rId5" Type="http://schemas.openxmlformats.org/officeDocument/2006/relationships/image" Target="../media/image168.png"/><Relationship Id="rId4" Type="http://schemas.openxmlformats.org/officeDocument/2006/relationships/image" Target="../media/image167.png"/></Relationships>
</file>

<file path=ppt/slides/_rels/slide15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xml"/><Relationship Id="rId5" Type="http://schemas.openxmlformats.org/officeDocument/2006/relationships/image" Target="../media/image168.png"/><Relationship Id="rId4" Type="http://schemas.openxmlformats.org/officeDocument/2006/relationships/image" Target="../media/image167.png"/></Relationships>
</file>

<file path=ppt/slides/_rels/slide15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xml"/><Relationship Id="rId5" Type="http://schemas.openxmlformats.org/officeDocument/2006/relationships/image" Target="../media/image168.png"/><Relationship Id="rId4" Type="http://schemas.openxmlformats.org/officeDocument/2006/relationships/image" Target="../media/image16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66.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16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1.jp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44.png"/><Relationship Id="rId4" Type="http://schemas.openxmlformats.org/officeDocument/2006/relationships/image" Target="../media/image166.png"/></Relationships>
</file>

<file path=ppt/slides/_rels/slide16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1.jp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44.png"/><Relationship Id="rId4" Type="http://schemas.openxmlformats.org/officeDocument/2006/relationships/image" Target="../media/image166.png"/></Relationships>
</file>

<file path=ppt/slides/_rels/slide16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1.jp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173.png"/><Relationship Id="rId4" Type="http://schemas.openxmlformats.org/officeDocument/2006/relationships/image" Target="../media/image166.png"/></Relationships>
</file>

<file path=ppt/slides/_rels/slide1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1.jpg"/><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54.png"/></Relationships>
</file>

<file path=ppt/slides/_rels/slide16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6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0.xml"/><Relationship Id="rId1" Type="http://schemas.openxmlformats.org/officeDocument/2006/relationships/slideLayout" Target="../slideLayouts/slideLayout4.xml"/><Relationship Id="rId5" Type="http://schemas.openxmlformats.org/officeDocument/2006/relationships/image" Target="../media/image178.png"/><Relationship Id="rId4" Type="http://schemas.openxmlformats.org/officeDocument/2006/relationships/image" Target="../media/image17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178.png"/><Relationship Id="rId5" Type="http://schemas.openxmlformats.org/officeDocument/2006/relationships/image" Target="../media/image179.png"/><Relationship Id="rId4" Type="http://schemas.openxmlformats.org/officeDocument/2006/relationships/image" Target="../media/image177.png"/></Relationships>
</file>

<file path=ppt/slides/_rels/slide171.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78.png"/><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image" Target="../media/image181.png"/><Relationship Id="rId5" Type="http://schemas.openxmlformats.org/officeDocument/2006/relationships/image" Target="../media/image37.png"/><Relationship Id="rId4" Type="http://schemas.openxmlformats.org/officeDocument/2006/relationships/image" Target="../media/image180.png"/></Relationships>
</file>

<file path=ppt/slides/_rels/slide17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6.png"/><Relationship Id="rId7" Type="http://schemas.openxmlformats.org/officeDocument/2006/relationships/image" Target="../media/image178.png"/><Relationship Id="rId2" Type="http://schemas.openxmlformats.org/officeDocument/2006/relationships/notesSlide" Target="../notesSlides/notesSlide103.xml"/><Relationship Id="rId1" Type="http://schemas.openxmlformats.org/officeDocument/2006/relationships/slideLayout" Target="../slideLayouts/slideLayout4.xml"/><Relationship Id="rId6" Type="http://schemas.openxmlformats.org/officeDocument/2006/relationships/image" Target="../media/image180.png"/><Relationship Id="rId5" Type="http://schemas.openxmlformats.org/officeDocument/2006/relationships/image" Target="../media/image183.png"/><Relationship Id="rId4" Type="http://schemas.openxmlformats.org/officeDocument/2006/relationships/image" Target="../media/image182.png"/></Relationships>
</file>

<file path=ppt/slides/_rels/slide17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6.png"/><Relationship Id="rId7" Type="http://schemas.openxmlformats.org/officeDocument/2006/relationships/image" Target="../media/image178.png"/><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image" Target="../media/image180.png"/><Relationship Id="rId5" Type="http://schemas.openxmlformats.org/officeDocument/2006/relationships/image" Target="../media/image183.png"/><Relationship Id="rId4" Type="http://schemas.openxmlformats.org/officeDocument/2006/relationships/image" Target="../media/image182.png"/></Relationships>
</file>

<file path=ppt/slides/_rels/slide17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84.png"/><Relationship Id="rId7" Type="http://schemas.openxmlformats.org/officeDocument/2006/relationships/image" Target="../media/image178.png"/><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80.png"/><Relationship Id="rId10" Type="http://schemas.openxmlformats.org/officeDocument/2006/relationships/image" Target="../media/image186.png"/><Relationship Id="rId4" Type="http://schemas.openxmlformats.org/officeDocument/2006/relationships/image" Target="../media/image183.png"/><Relationship Id="rId9" Type="http://schemas.openxmlformats.org/officeDocument/2006/relationships/image" Target="../media/image185.png"/></Relationships>
</file>

<file path=ppt/slides/_rels/slide17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5.jp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5.jp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5.jp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8.png"/><Relationship Id="rId5" Type="http://schemas.microsoft.com/office/2007/relationships/hdphoto" Target="../media/hdphoto10.wdp"/><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2.jpeg"/><Relationship Id="rId7" Type="http://schemas.microsoft.com/office/2007/relationships/hdphoto" Target="../media/hdphoto9.wdp"/><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83.jpeg"/><Relationship Id="rId4" Type="http://schemas.openxmlformats.org/officeDocument/2006/relationships/image" Target="../media/image55.jpg"/></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75.jp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75.jp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g"/><Relationship Id="rId4" Type="http://schemas.openxmlformats.org/officeDocument/2006/relationships/image" Target="../media/image73.jpg"/></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82.jpeg"/><Relationship Id="rId7"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4.jpg"/><Relationship Id="rId5" Type="http://schemas.openxmlformats.org/officeDocument/2006/relationships/image" Target="../media/image73.jpg"/><Relationship Id="rId4" Type="http://schemas.openxmlformats.org/officeDocument/2006/relationships/image" Target="../media/image86.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8.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4.xml"/><Relationship Id="rId4" Type="http://schemas.openxmlformats.org/officeDocument/2006/relationships/image" Target="../media/image88.jpg"/></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88.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88.jpg"/></Relationships>
</file>

<file path=ppt/slides/_rels/slide6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8.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88.jpg"/><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88.jpg"/></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88.jpg"/><Relationship Id="rId4" Type="http://schemas.openxmlformats.org/officeDocument/2006/relationships/image" Target="../media/image11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5.jpg"/><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88.jp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67.jpg"/><Relationship Id="rId7"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69.png"/><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5.jpg"/><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8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png"/><Relationship Id="rId7" Type="http://schemas.openxmlformats.org/officeDocument/2006/relationships/image" Target="../media/image120.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55.jpg"/></Relationships>
</file>

<file path=ppt/slides/_rels/slide8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8.png"/><Relationship Id="rId7"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18.jpeg"/><Relationship Id="rId10" Type="http://schemas.openxmlformats.org/officeDocument/2006/relationships/image" Target="../media/image65.png"/><Relationship Id="rId4" Type="http://schemas.openxmlformats.org/officeDocument/2006/relationships/image" Target="../media/image55.jpg"/><Relationship Id="rId9" Type="http://schemas.microsoft.com/office/2007/relationships/hdphoto" Target="../media/hdphoto9.wdp"/></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118.jpeg"/><Relationship Id="rId4" Type="http://schemas.openxmlformats.org/officeDocument/2006/relationships/image" Target="../media/image55.jpg"/></Relationships>
</file>

<file path=ppt/slides/_rels/slide8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5.jpg"/><Relationship Id="rId7"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65.png"/><Relationship Id="rId4" Type="http://schemas.openxmlformats.org/officeDocument/2006/relationships/image" Target="../media/image8.png"/><Relationship Id="rId9" Type="http://schemas.openxmlformats.org/officeDocument/2006/relationships/image" Target="../media/image11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67.jpg"/><Relationship Id="rId7"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55.jpg"/><Relationship Id="rId11" Type="http://schemas.openxmlformats.org/officeDocument/2006/relationships/image" Target="../media/image123.jpeg"/><Relationship Id="rId5" Type="http://schemas.openxmlformats.org/officeDocument/2006/relationships/image" Target="../media/image69.png"/><Relationship Id="rId10" Type="http://schemas.openxmlformats.org/officeDocument/2006/relationships/image" Target="../media/image122.jpeg"/><Relationship Id="rId4" Type="http://schemas.openxmlformats.org/officeDocument/2006/relationships/image" Target="../media/image68.png"/><Relationship Id="rId9" Type="http://schemas.openxmlformats.org/officeDocument/2006/relationships/image" Target="../media/image117.png"/></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27.png"/><Relationship Id="rId4" Type="http://schemas.microsoft.com/office/2007/relationships/hdphoto" Target="../media/hdphoto11.wdp"/></Relationships>
</file>

<file path=ppt/slides/_rels/slide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129.png"/><Relationship Id="rId4" Type="http://schemas.openxmlformats.org/officeDocument/2006/relationships/image" Target="../media/image88.jpg"/></Relationships>
</file>

<file path=ppt/slides/_rels/slide9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9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29.png"/><Relationship Id="rId4" Type="http://schemas.openxmlformats.org/officeDocument/2006/relationships/image" Target="../media/image130.png"/></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129.png"/><Relationship Id="rId4" Type="http://schemas.openxmlformats.org/officeDocument/2006/relationships/image" Target="../media/image88.jpg"/></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p:blipFill>
        <p:spPr>
          <a:xfrm>
            <a:off x="2044047" y="1533072"/>
            <a:ext cx="1811694" cy="1822900"/>
          </a:xfrm>
          <a:prstGeom prst="flowChartManualInput">
            <a:avLst/>
          </a:prstGeom>
        </p:spPr>
      </p:pic>
      <p:sp>
        <p:nvSpPr>
          <p:cNvPr id="2" name="Title 1"/>
          <p:cNvSpPr>
            <a:spLocks noGrp="1"/>
          </p:cNvSpPr>
          <p:nvPr>
            <p:ph type="ctrTitle"/>
          </p:nvPr>
        </p:nvSpPr>
        <p:spPr/>
        <p:txBody>
          <a:bodyPr/>
          <a:lstStyle/>
          <a:p>
            <a:pPr algn="r"/>
            <a:r>
              <a:rPr lang="en-US" i="1" dirty="0" smtClean="0"/>
              <a:t>Let’s Build The</a:t>
            </a:r>
            <a:r>
              <a:rPr lang="en-US" dirty="0" smtClean="0"/>
              <a:t/>
            </a:r>
            <a:br>
              <a:rPr lang="en-US" dirty="0" smtClean="0"/>
            </a:br>
            <a:r>
              <a:rPr lang="en-US" dirty="0" smtClean="0"/>
              <a:t>S.H.O. Drive</a:t>
            </a:r>
            <a:endParaRPr lang="en-US" i="1" dirty="0"/>
          </a:p>
        </p:txBody>
      </p:sp>
      <p:sp>
        <p:nvSpPr>
          <p:cNvPr id="3" name="Subtitle 2"/>
          <p:cNvSpPr>
            <a:spLocks noGrp="1"/>
          </p:cNvSpPr>
          <p:nvPr>
            <p:ph type="subTitle" idx="1"/>
          </p:nvPr>
        </p:nvSpPr>
        <p:spPr/>
        <p:txBody>
          <a:bodyPr>
            <a:normAutofit fontScale="85000" lnSpcReduction="20000"/>
          </a:bodyPr>
          <a:lstStyle/>
          <a:p>
            <a:r>
              <a:rPr lang="en-US" dirty="0" smtClean="0"/>
              <a:t>This a guide to a </a:t>
            </a:r>
            <a:r>
              <a:rPr lang="en-US" dirty="0"/>
              <a:t>series of videos where I will </a:t>
            </a:r>
            <a:r>
              <a:rPr lang="en-US" dirty="0" smtClean="0"/>
              <a:t>construct </a:t>
            </a:r>
            <a:r>
              <a:rPr lang="en-US" dirty="0"/>
              <a:t>the world’s </a:t>
            </a:r>
            <a:r>
              <a:rPr lang="en-US" dirty="0" smtClean="0"/>
              <a:t>first </a:t>
            </a:r>
            <a:r>
              <a:rPr lang="en-US" b="1" dirty="0" smtClean="0"/>
              <a:t>S.H.O</a:t>
            </a:r>
            <a:r>
              <a:rPr lang="en-US" b="1" dirty="0"/>
              <a:t>. </a:t>
            </a:r>
            <a:r>
              <a:rPr lang="en-US" b="1" dirty="0" smtClean="0"/>
              <a:t>Drive</a:t>
            </a:r>
            <a:r>
              <a:rPr lang="en-US" dirty="0" smtClean="0"/>
              <a:t>. This will be the first drive motor in </a:t>
            </a:r>
            <a:r>
              <a:rPr lang="en-US" dirty="0"/>
              <a:t>the world to have </a:t>
            </a:r>
            <a:r>
              <a:rPr lang="en-US" i="1" dirty="0"/>
              <a:t>a coil that looks like an S, or an H, or an O, depending on which side </a:t>
            </a:r>
            <a:r>
              <a:rPr lang="en-US" i="1" dirty="0" smtClean="0"/>
              <a:t>you look from</a:t>
            </a:r>
            <a:r>
              <a:rPr lang="en-US" dirty="0" smtClean="0"/>
              <a:t>. S.H.O. also stands for “Side Hung Over”. </a:t>
            </a:r>
            <a:r>
              <a:rPr lang="en-US" dirty="0"/>
              <a:t>What good is </a:t>
            </a:r>
            <a:r>
              <a:rPr lang="en-US" dirty="0" smtClean="0"/>
              <a:t>this for? </a:t>
            </a:r>
            <a:r>
              <a:rPr lang="en-US" dirty="0"/>
              <a:t>The best way to know is to </a:t>
            </a:r>
            <a:r>
              <a:rPr lang="en-US" dirty="0" smtClean="0"/>
              <a:t>build one yourself </a:t>
            </a:r>
            <a:r>
              <a:rPr lang="en-US" dirty="0"/>
              <a:t>and </a:t>
            </a:r>
            <a:r>
              <a:rPr lang="en-US" b="1" dirty="0" smtClean="0"/>
              <a:t>show it</a:t>
            </a:r>
            <a:r>
              <a:rPr lang="en-US" dirty="0" smtClean="0"/>
              <a:t>! So let’s begin!</a:t>
            </a:r>
            <a:endParaRPr lang="en-US" dirty="0"/>
          </a:p>
        </p:txBody>
      </p:sp>
      <p:pic>
        <p:nvPicPr>
          <p:cNvPr id="5"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117" y="37429"/>
            <a:ext cx="2058072" cy="2058072"/>
          </a:xfrm>
          <a:prstGeom prst="rect">
            <a:avLst/>
          </a:prstGeom>
        </p:spPr>
      </p:pic>
      <p:pic>
        <p:nvPicPr>
          <p:cNvPr id="6" name="Content Placeholder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73783" y="4787310"/>
            <a:ext cx="1648151" cy="1866556"/>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214995" y="5359400"/>
            <a:ext cx="1929005" cy="1498600"/>
          </a:xfrm>
          <a:prstGeom prst="rect">
            <a:avLst/>
          </a:prstGeom>
        </p:spPr>
      </p:pic>
      <p:pic>
        <p:nvPicPr>
          <p:cNvPr id="10"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81561">
            <a:off x="188630" y="156392"/>
            <a:ext cx="2511004" cy="2511004"/>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33073">
            <a:off x="4142882" y="1038268"/>
            <a:ext cx="2035522" cy="610657"/>
          </a:xfrm>
          <a:prstGeom prst="rect">
            <a:avLst/>
          </a:prstGeom>
        </p:spPr>
      </p:pic>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678671" y="5120881"/>
            <a:ext cx="1046448" cy="716782"/>
          </a:xfrm>
          <a:prstGeom prst="rect">
            <a:avLst/>
          </a:prstGeom>
        </p:spPr>
      </p:pic>
      <p:sp>
        <p:nvSpPr>
          <p:cNvPr id="19" name="TextBox 18"/>
          <p:cNvSpPr txBox="1"/>
          <p:nvPr/>
        </p:nvSpPr>
        <p:spPr>
          <a:xfrm rot="21011482">
            <a:off x="2240280" y="3519266"/>
            <a:ext cx="502920" cy="248851"/>
          </a:xfrm>
          <a:prstGeom prst="rect">
            <a:avLst/>
          </a:prstGeom>
          <a:noFill/>
        </p:spPr>
        <p:txBody>
          <a:bodyPr wrap="square" rtlCol="0">
            <a:spAutoFit/>
          </a:bodyPr>
          <a:lstStyle/>
          <a:p>
            <a:pPr algn="ctr">
              <a:lnSpc>
                <a:spcPct val="50000"/>
              </a:lnSpc>
            </a:pPr>
            <a:r>
              <a:rPr lang="en-US" sz="1100" dirty="0" smtClean="0">
                <a:latin typeface="Comic Sans MS" panose="030F0702030302020204" pitchFamily="66" charset="0"/>
              </a:rPr>
              <a:t>is</a:t>
            </a:r>
            <a:br>
              <a:rPr lang="en-US" sz="1100" dirty="0" smtClean="0">
                <a:latin typeface="Comic Sans MS" panose="030F0702030302020204" pitchFamily="66" charset="0"/>
              </a:rPr>
            </a:br>
            <a:r>
              <a:rPr lang="en-US" sz="800" dirty="0" smtClean="0">
                <a:latin typeface="Comic Sans MS" panose="030F0702030302020204" pitchFamily="66" charset="0"/>
              </a:rPr>
              <a:t>v</a:t>
            </a:r>
            <a:endParaRPr lang="en-US" sz="1100" dirty="0">
              <a:latin typeface="Comic Sans MS" panose="030F0702030302020204" pitchFamily="66" charset="0"/>
            </a:endParaRPr>
          </a:p>
        </p:txBody>
      </p:sp>
    </p:spTree>
    <p:extLst>
      <p:ext uri="{BB962C8B-B14F-4D97-AF65-F5344CB8AC3E}">
        <p14:creationId xmlns:p14="http://schemas.microsoft.com/office/powerpoint/2010/main" val="9943936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Safety</a:t>
            </a:r>
            <a:r>
              <a:rPr lang="en-US" dirty="0" smtClean="0"/>
              <a:t> Gear</a:t>
            </a:r>
            <a:r>
              <a:rPr lang="en-US" baseline="0" dirty="0" smtClean="0"/>
              <a:t/>
            </a:r>
            <a:br>
              <a:rPr lang="en-US" baseline="0" dirty="0" smtClean="0"/>
            </a:br>
            <a:r>
              <a:rPr lang="en-US" baseline="0" dirty="0" smtClean="0"/>
              <a:t>(</a:t>
            </a:r>
            <a:r>
              <a:rPr lang="en-US" sz="4000" kern="1200" cap="none" baseline="0" dirty="0" smtClean="0">
                <a:ln w="3175" cmpd="sng">
                  <a:noFill/>
                </a:ln>
                <a:solidFill>
                  <a:schemeClr val="tx1">
                    <a:lumMod val="85000"/>
                    <a:lumOff val="15000"/>
                  </a:schemeClr>
                </a:solidFill>
                <a:effectLst/>
                <a:latin typeface="+mj-lt"/>
                <a:ea typeface="+mj-ea"/>
                <a:cs typeface="+mj-cs"/>
              </a:rPr>
              <a:t>Equipment)</a:t>
            </a:r>
            <a:endParaRPr lang="en-US" dirty="0"/>
          </a:p>
        </p:txBody>
      </p:sp>
      <p:sp>
        <p:nvSpPr>
          <p:cNvPr id="3" name="Content Placeholder 2"/>
          <p:cNvSpPr>
            <a:spLocks noGrp="1"/>
          </p:cNvSpPr>
          <p:nvPr>
            <p:ph sz="half" idx="1"/>
          </p:nvPr>
        </p:nvSpPr>
        <p:spPr/>
        <p:txBody>
          <a:bodyPr>
            <a:normAutofit fontScale="70000" lnSpcReduction="20000"/>
          </a:bodyPr>
          <a:lstStyle/>
          <a:p>
            <a:pPr>
              <a:defRPr/>
            </a:pPr>
            <a:r>
              <a:rPr lang="en-US" baseline="0" dirty="0" smtClean="0"/>
              <a:t>For safety, I purchased</a:t>
            </a:r>
            <a:r>
              <a:rPr lang="en-US" dirty="0" smtClean="0"/>
              <a:t> </a:t>
            </a:r>
            <a:r>
              <a:rPr lang="en-US" sz="4600" baseline="0" dirty="0" smtClean="0"/>
              <a:t>SAS safety goggles</a:t>
            </a:r>
            <a:r>
              <a:rPr lang="en-US" sz="2500" baseline="0" dirty="0" smtClean="0"/>
              <a:t>, an </a:t>
            </a:r>
            <a:r>
              <a:rPr lang="en-US" sz="4600" baseline="0" dirty="0" smtClean="0"/>
              <a:t>SAS First Aid Kit</a:t>
            </a:r>
            <a:r>
              <a:rPr lang="en-US" sz="2500" baseline="0" dirty="0" smtClean="0"/>
              <a:t>, and </a:t>
            </a:r>
            <a:r>
              <a:rPr lang="en-US" sz="4600" baseline="0" dirty="0" smtClean="0"/>
              <a:t>FastCap Skins Gloves</a:t>
            </a:r>
            <a:r>
              <a:rPr lang="en-US" baseline="0" dirty="0" smtClean="0"/>
              <a:t>, which I found in extra large.</a:t>
            </a:r>
          </a:p>
          <a:p>
            <a:pPr>
              <a:defRPr/>
            </a:pPr>
            <a:r>
              <a:rPr lang="en-US" dirty="0" smtClean="0"/>
              <a:t>I purchased these and more at a wood-working specialty store called </a:t>
            </a:r>
            <a:r>
              <a:rPr lang="en-US" sz="4600" dirty="0" smtClean="0"/>
              <a:t>Woodcraft</a:t>
            </a:r>
            <a:r>
              <a:rPr lang="en-US" dirty="0" smtClean="0"/>
              <a:t>.</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20676258">
            <a:off x="5676900" y="2762631"/>
            <a:ext cx="3171825" cy="3171825"/>
          </a:xfrm>
        </p:spPr>
      </p:pic>
      <p:sp>
        <p:nvSpPr>
          <p:cNvPr id="7" name="Slide Number Placeholder 6"/>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10</a:t>
            </a:fld>
            <a:endParaRPr lang="en-US" dirty="0"/>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611663" y="2357457"/>
            <a:ext cx="1751037" cy="175103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0998" y="4038600"/>
            <a:ext cx="1870470" cy="1812797"/>
          </a:xfrm>
          <a:prstGeom prst="rect">
            <a:avLst/>
          </a:prstGeom>
        </p:spPr>
      </p:pic>
    </p:spTree>
    <p:extLst>
      <p:ext uri="{BB962C8B-B14F-4D97-AF65-F5344CB8AC3E}">
        <p14:creationId xmlns:p14="http://schemas.microsoft.com/office/powerpoint/2010/main" val="110640143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On Setting #2</a:t>
            </a:r>
            <a:br>
              <a:rPr lang="en-US" baseline="0" dirty="0" smtClean="0"/>
            </a:br>
            <a:r>
              <a:rPr lang="en-US" baseline="0" dirty="0" smtClean="0"/>
              <a:t>(</a:t>
            </a:r>
            <a:r>
              <a:rPr lang="en-US" sz="4000" kern="1200" cap="none" baseline="0" dirty="0" smtClean="0">
                <a:ln w="3175" cmpd="sng">
                  <a:noFill/>
                </a:ln>
                <a:solidFill>
                  <a:schemeClr val="tx1">
                    <a:lumMod val="85000"/>
                    <a:lumOff val="15000"/>
                  </a:schemeClr>
                </a:solidFill>
                <a:effectLst/>
                <a:latin typeface="+mj-lt"/>
                <a:ea typeface="+mj-ea"/>
                <a:cs typeface="+mj-cs"/>
              </a:rPr>
              <a:t>Operation)</a:t>
            </a:r>
            <a:endParaRPr lang="en-US" dirty="0"/>
          </a:p>
        </p:txBody>
      </p:sp>
      <p:sp>
        <p:nvSpPr>
          <p:cNvPr id="9" name="Content Placeholder 8"/>
          <p:cNvSpPr>
            <a:spLocks noGrp="1"/>
          </p:cNvSpPr>
          <p:nvPr>
            <p:ph sz="half" idx="1"/>
          </p:nvPr>
        </p:nvSpPr>
        <p:spPr/>
        <p:txBody>
          <a:bodyPr>
            <a:normAutofit fontScale="85000" lnSpcReduction="20000"/>
          </a:bodyPr>
          <a:lstStyle/>
          <a:p>
            <a:r>
              <a:rPr lang="en-US" sz="4100" dirty="0" smtClean="0"/>
              <a:t>ON setting #2</a:t>
            </a:r>
            <a:r>
              <a:rPr lang="en-US" dirty="0" smtClean="0"/>
              <a:t>, when selected, may be used to connect the coil to</a:t>
            </a:r>
            <a:r>
              <a:rPr lang="en-US" baseline="0" dirty="0" smtClean="0"/>
              <a:t> a</a:t>
            </a:r>
            <a:r>
              <a:rPr lang="en-US" dirty="0" smtClean="0"/>
              <a:t> </a:t>
            </a:r>
            <a:r>
              <a:rPr lang="en-US" sz="4100" dirty="0" smtClean="0"/>
              <a:t>Sinometer VC6243+ LC meter</a:t>
            </a:r>
            <a:r>
              <a:rPr lang="en-US" dirty="0" smtClean="0"/>
              <a:t> in series with the coils.</a:t>
            </a:r>
          </a:p>
          <a:p>
            <a:r>
              <a:rPr lang="en-US" dirty="0" smtClean="0"/>
              <a:t>This will be used to measure the Inductance of the S.H.O. Coil Winding.</a:t>
            </a: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89747" y="2487613"/>
            <a:ext cx="1778374" cy="3446462"/>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100</a:t>
            </a:fld>
            <a:endParaRPr lang="en-US" dirty="0"/>
          </a:p>
        </p:txBody>
      </p:sp>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76233" y="3187358"/>
            <a:ext cx="1513514" cy="2046908"/>
          </a:xfrm>
          <a:prstGeom prst="rect">
            <a:avLst/>
          </a:prstGeom>
        </p:spPr>
      </p:pic>
      <p:grpSp>
        <p:nvGrpSpPr>
          <p:cNvPr id="6" name="Group 5"/>
          <p:cNvGrpSpPr/>
          <p:nvPr/>
        </p:nvGrpSpPr>
        <p:grpSpPr>
          <a:xfrm>
            <a:off x="5214592" y="4308269"/>
            <a:ext cx="813348" cy="639467"/>
            <a:chOff x="4643797" y="4327637"/>
            <a:chExt cx="994376" cy="781794"/>
          </a:xfrm>
        </p:grpSpPr>
        <p:sp>
          <p:nvSpPr>
            <p:cNvPr id="8" name="Oval 7"/>
            <p:cNvSpPr/>
            <p:nvPr/>
          </p:nvSpPr>
          <p:spPr>
            <a:xfrm>
              <a:off x="5079486" y="4550744"/>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Oval 9"/>
            <p:cNvSpPr/>
            <p:nvPr/>
          </p:nvSpPr>
          <p:spPr>
            <a:xfrm>
              <a:off x="4643797" y="4327637"/>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18575022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kern="1200" cap="none" dirty="0" smtClean="0">
                <a:ln w="3175" cmpd="sng">
                  <a:noFill/>
                </a:ln>
                <a:solidFill>
                  <a:schemeClr val="tx1">
                    <a:lumMod val="85000"/>
                    <a:lumOff val="15000"/>
                  </a:schemeClr>
                </a:solidFill>
                <a:effectLst/>
                <a:latin typeface="+mj-lt"/>
                <a:ea typeface="+mj-ea"/>
                <a:cs typeface="+mj-cs"/>
              </a:rPr>
              <a:t>LC meter</a:t>
            </a:r>
            <a:br>
              <a:rPr lang="en-US" sz="4000" kern="1200" cap="none" dirty="0" smtClean="0">
                <a:ln w="3175" cmpd="sng">
                  <a:noFill/>
                </a:ln>
                <a:solidFill>
                  <a:schemeClr val="tx1">
                    <a:lumMod val="85000"/>
                    <a:lumOff val="15000"/>
                  </a:schemeClr>
                </a:solidFill>
                <a:effectLst/>
                <a:latin typeface="+mj-lt"/>
                <a:ea typeface="+mj-ea"/>
                <a:cs typeface="+mj-cs"/>
              </a:rPr>
            </a:br>
            <a:r>
              <a:rPr lang="en-US" sz="4000" kern="1200" cap="none" dirty="0" smtClean="0">
                <a:ln w="3175" cmpd="sng">
                  <a:noFill/>
                </a:ln>
                <a:solidFill>
                  <a:schemeClr val="tx1">
                    <a:lumMod val="85000"/>
                    <a:lumOff val="15000"/>
                  </a:schemeClr>
                </a:solidFill>
                <a:effectLst/>
                <a:latin typeface="+mj-lt"/>
                <a:ea typeface="+mj-ea"/>
                <a:cs typeface="+mj-cs"/>
              </a:rPr>
              <a:t>(</a:t>
            </a:r>
            <a:r>
              <a:rPr lang="en-US" sz="4000" kern="1200" cap="none" baseline="0" dirty="0" smtClean="0">
                <a:ln w="3175" cmpd="sng">
                  <a:noFill/>
                </a:ln>
                <a:solidFill>
                  <a:schemeClr val="tx1">
                    <a:lumMod val="85000"/>
                    <a:lumOff val="15000"/>
                  </a:schemeClr>
                </a:solidFill>
                <a:effectLst/>
                <a:latin typeface="+mj-lt"/>
                <a:ea typeface="+mj-ea"/>
                <a:cs typeface="+mj-cs"/>
              </a:rPr>
              <a:t>Measuring</a:t>
            </a:r>
            <a:r>
              <a:rPr lang="en-US" sz="4000" kern="1200" cap="none" dirty="0" smtClean="0">
                <a:ln w="3175" cmpd="sng">
                  <a:noFill/>
                </a:ln>
                <a:solidFill>
                  <a:schemeClr val="tx1">
                    <a:lumMod val="85000"/>
                    <a:lumOff val="15000"/>
                  </a:schemeClr>
                </a:solidFill>
                <a:effectLst/>
                <a:latin typeface="+mj-lt"/>
                <a:ea typeface="+mj-ea"/>
                <a:cs typeface="+mj-cs"/>
              </a:rPr>
              <a:t> Devices</a:t>
            </a:r>
            <a:r>
              <a:rPr lang="en-US" sz="4000" kern="1200" cap="none" baseline="0" dirty="0" smtClean="0">
                <a:ln w="3175" cmpd="sng">
                  <a:noFill/>
                </a:ln>
                <a:solidFill>
                  <a:schemeClr val="tx1">
                    <a:lumMod val="85000"/>
                    <a:lumOff val="15000"/>
                  </a:schemeClr>
                </a:solidFill>
                <a:effectLst/>
                <a:latin typeface="+mj-lt"/>
                <a:ea typeface="+mj-ea"/>
                <a:cs typeface="+mj-cs"/>
              </a:rPr>
              <a:t>)</a:t>
            </a:r>
            <a:endParaRPr lang="en-US" dirty="0"/>
          </a:p>
        </p:txBody>
      </p:sp>
      <p:sp>
        <p:nvSpPr>
          <p:cNvPr id="9" name="Content Placeholder 8"/>
          <p:cNvSpPr>
            <a:spLocks noGrp="1"/>
          </p:cNvSpPr>
          <p:nvPr>
            <p:ph sz="half" idx="1"/>
          </p:nvPr>
        </p:nvSpPr>
        <p:spPr/>
        <p:txBody>
          <a:bodyPr>
            <a:normAutofit/>
          </a:bodyPr>
          <a:lstStyle/>
          <a:p>
            <a:r>
              <a:rPr lang="en-US" dirty="0" smtClean="0"/>
              <a:t>I purchased the </a:t>
            </a:r>
            <a:r>
              <a:rPr lang="en-US" sz="3200" kern="1200" cap="none" dirty="0" smtClean="0">
                <a:solidFill>
                  <a:schemeClr val="tx1">
                    <a:lumMod val="85000"/>
                    <a:lumOff val="15000"/>
                  </a:schemeClr>
                </a:solidFill>
                <a:effectLst/>
                <a:latin typeface="+mn-lt"/>
                <a:ea typeface="+mn-ea"/>
                <a:cs typeface="+mn-cs"/>
              </a:rPr>
              <a:t>Sinometer VC6243+ LC meter</a:t>
            </a:r>
            <a:r>
              <a:rPr lang="en-US" sz="2400" kern="1200" cap="none" dirty="0" smtClean="0">
                <a:solidFill>
                  <a:schemeClr val="tx1">
                    <a:lumMod val="85000"/>
                    <a:lumOff val="15000"/>
                  </a:schemeClr>
                </a:solidFill>
                <a:effectLst/>
                <a:latin typeface="+mn-lt"/>
                <a:ea typeface="+mn-ea"/>
                <a:cs typeface="+mn-cs"/>
              </a:rPr>
              <a:t> from </a:t>
            </a:r>
            <a:r>
              <a:rPr lang="en-US" sz="3200" kern="1200" cap="none" dirty="0" smtClean="0">
                <a:solidFill>
                  <a:schemeClr val="tx1">
                    <a:lumMod val="85000"/>
                    <a:lumOff val="15000"/>
                  </a:schemeClr>
                </a:solidFill>
                <a:effectLst/>
                <a:latin typeface="+mn-lt"/>
                <a:ea typeface="+mn-ea"/>
                <a:cs typeface="+mn-cs"/>
              </a:rPr>
              <a:t>Sinometer</a:t>
            </a:r>
            <a:r>
              <a:rPr lang="en-US" sz="2400" kern="1200" cap="none" dirty="0" smtClean="0">
                <a:solidFill>
                  <a:schemeClr val="tx1">
                    <a:lumMod val="85000"/>
                    <a:lumOff val="15000"/>
                  </a:schemeClr>
                </a:solidFill>
                <a:effectLst/>
                <a:latin typeface="+mn-lt"/>
                <a:ea typeface="+mn-ea"/>
                <a:cs typeface="+mn-cs"/>
              </a:rPr>
              <a:t> via </a:t>
            </a:r>
            <a:r>
              <a:rPr lang="en-US" sz="3200" kern="1200" cap="none" dirty="0" smtClean="0">
                <a:solidFill>
                  <a:schemeClr val="tx1">
                    <a:lumMod val="85000"/>
                    <a:lumOff val="15000"/>
                  </a:schemeClr>
                </a:solidFill>
                <a:effectLst/>
              </a:rPr>
              <a:t>Amazon.com</a:t>
            </a:r>
            <a:endParaRPr lang="en-US" sz="32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24300" y="2487613"/>
            <a:ext cx="1778374" cy="3446462"/>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101</a:t>
            </a:fld>
            <a:endParaRPr lang="en-US" dirty="0"/>
          </a:p>
        </p:txBody>
      </p:sp>
    </p:spTree>
    <p:extLst>
      <p:ext uri="{BB962C8B-B14F-4D97-AF65-F5344CB8AC3E}">
        <p14:creationId xmlns:p14="http://schemas.microsoft.com/office/powerpoint/2010/main" val="271855047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kern="1200" cap="none" dirty="0" smtClean="0">
                <a:ln w="3175" cmpd="sng">
                  <a:noFill/>
                </a:ln>
                <a:solidFill>
                  <a:schemeClr val="tx1">
                    <a:lumMod val="85000"/>
                    <a:lumOff val="15000"/>
                  </a:schemeClr>
                </a:solidFill>
                <a:effectLst/>
                <a:latin typeface="+mj-lt"/>
                <a:ea typeface="+mj-ea"/>
                <a:cs typeface="+mj-cs"/>
              </a:rPr>
              <a:t>LC meter</a:t>
            </a:r>
            <a:br>
              <a:rPr lang="en-US" sz="4000" kern="1200" cap="none" dirty="0" smtClean="0">
                <a:ln w="3175" cmpd="sng">
                  <a:noFill/>
                </a:ln>
                <a:solidFill>
                  <a:schemeClr val="tx1">
                    <a:lumMod val="85000"/>
                    <a:lumOff val="15000"/>
                  </a:schemeClr>
                </a:solidFill>
                <a:effectLst/>
                <a:latin typeface="+mj-lt"/>
                <a:ea typeface="+mj-ea"/>
                <a:cs typeface="+mj-cs"/>
              </a:rPr>
            </a:br>
            <a:r>
              <a:rPr lang="en-US" sz="4000" kern="1200" cap="none" dirty="0" smtClean="0">
                <a:ln w="3175" cmpd="sng">
                  <a:noFill/>
                </a:ln>
                <a:solidFill>
                  <a:schemeClr val="tx1">
                    <a:lumMod val="85000"/>
                    <a:lumOff val="15000"/>
                  </a:schemeClr>
                </a:solidFill>
                <a:effectLst/>
                <a:latin typeface="+mj-lt"/>
                <a:ea typeface="+mj-ea"/>
                <a:cs typeface="+mj-cs"/>
              </a:rPr>
              <a:t>(</a:t>
            </a:r>
            <a:r>
              <a:rPr lang="en-US" dirty="0"/>
              <a:t>Measuring Devices</a:t>
            </a:r>
            <a:r>
              <a:rPr lang="en-US" sz="4000" kern="1200" cap="none" baseline="0" dirty="0" smtClean="0">
                <a:ln w="3175" cmpd="sng">
                  <a:noFill/>
                </a:ln>
                <a:solidFill>
                  <a:schemeClr val="tx1">
                    <a:lumMod val="85000"/>
                    <a:lumOff val="15000"/>
                  </a:schemeClr>
                </a:solidFill>
                <a:effectLst/>
                <a:latin typeface="+mj-lt"/>
                <a:ea typeface="+mj-ea"/>
                <a:cs typeface="+mj-cs"/>
              </a:rPr>
              <a:t>)</a:t>
            </a:r>
            <a:endParaRPr lang="en-US" dirty="0"/>
          </a:p>
        </p:txBody>
      </p:sp>
      <p:sp>
        <p:nvSpPr>
          <p:cNvPr id="9" name="Content Placeholder 8"/>
          <p:cNvSpPr>
            <a:spLocks noGrp="1"/>
          </p:cNvSpPr>
          <p:nvPr>
            <p:ph sz="half" idx="1"/>
          </p:nvPr>
        </p:nvSpPr>
        <p:spPr/>
        <p:txBody>
          <a:bodyPr>
            <a:normAutofit/>
          </a:bodyPr>
          <a:lstStyle/>
          <a:p>
            <a:pPr lvl="0">
              <a:buClr>
                <a:srgbClr val="83992A"/>
              </a:buClr>
            </a:pPr>
            <a:r>
              <a:rPr lang="en-US" dirty="0">
                <a:solidFill>
                  <a:prstClr val="black">
                    <a:lumMod val="85000"/>
                    <a:lumOff val="15000"/>
                  </a:prstClr>
                </a:solidFill>
              </a:rPr>
              <a:t>The Sinometer VC6243+ LC meter can measure:</a:t>
            </a:r>
          </a:p>
          <a:p>
            <a:pPr lvl="1">
              <a:buClr>
                <a:srgbClr val="83992A"/>
              </a:buClr>
            </a:pPr>
            <a:r>
              <a:rPr lang="en-US" dirty="0">
                <a:solidFill>
                  <a:prstClr val="black">
                    <a:lumMod val="85000"/>
                    <a:lumOff val="15000"/>
                  </a:prstClr>
                </a:solidFill>
              </a:rPr>
              <a:t>Magnetic Inductance</a:t>
            </a:r>
            <a:br>
              <a:rPr lang="en-US" dirty="0">
                <a:solidFill>
                  <a:prstClr val="black">
                    <a:lumMod val="85000"/>
                    <a:lumOff val="15000"/>
                  </a:prstClr>
                </a:solidFill>
              </a:rPr>
            </a:br>
            <a:r>
              <a:rPr lang="en-US" dirty="0">
                <a:solidFill>
                  <a:prstClr val="black">
                    <a:lumMod val="85000"/>
                    <a:lumOff val="15000"/>
                  </a:prstClr>
                </a:solidFill>
              </a:rPr>
              <a:t>(represented by L)</a:t>
            </a:r>
          </a:p>
          <a:p>
            <a:pPr lvl="1">
              <a:buClr>
                <a:srgbClr val="83992A"/>
              </a:buClr>
            </a:pPr>
            <a:r>
              <a:rPr lang="en-US" dirty="0">
                <a:solidFill>
                  <a:prstClr val="black">
                    <a:lumMod val="85000"/>
                    <a:lumOff val="15000"/>
                  </a:prstClr>
                </a:solidFill>
              </a:rPr>
              <a:t>Electrical Capacitance</a:t>
            </a:r>
            <a:br>
              <a:rPr lang="en-US" dirty="0">
                <a:solidFill>
                  <a:prstClr val="black">
                    <a:lumMod val="85000"/>
                    <a:lumOff val="15000"/>
                  </a:prstClr>
                </a:solidFill>
              </a:rPr>
            </a:br>
            <a:r>
              <a:rPr lang="en-US" dirty="0">
                <a:solidFill>
                  <a:prstClr val="black">
                    <a:lumMod val="85000"/>
                    <a:lumOff val="15000"/>
                  </a:prstClr>
                </a:solidFill>
              </a:rPr>
              <a:t>(represented by C)</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24300" y="2487613"/>
            <a:ext cx="1778374" cy="3446462"/>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102</a:t>
            </a:fld>
            <a:endParaRPr lang="en-US" dirty="0"/>
          </a:p>
        </p:txBody>
      </p:sp>
    </p:spTree>
    <p:extLst>
      <p:ext uri="{BB962C8B-B14F-4D97-AF65-F5344CB8AC3E}">
        <p14:creationId xmlns:p14="http://schemas.microsoft.com/office/powerpoint/2010/main" val="179872377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On Setting #2</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Operation)</a:t>
            </a:r>
            <a:endParaRPr lang="en-US" dirty="0"/>
          </a:p>
        </p:txBody>
      </p:sp>
      <p:sp>
        <p:nvSpPr>
          <p:cNvPr id="9" name="Content Placeholder 8"/>
          <p:cNvSpPr>
            <a:spLocks noGrp="1"/>
          </p:cNvSpPr>
          <p:nvPr>
            <p:ph sz="half" idx="1"/>
          </p:nvPr>
        </p:nvSpPr>
        <p:spPr/>
        <p:txBody>
          <a:bodyPr>
            <a:normAutofit fontScale="92500" lnSpcReduction="20000"/>
          </a:bodyPr>
          <a:lstStyle/>
          <a:p>
            <a:r>
              <a:rPr lang="en-US" sz="3500" dirty="0" smtClean="0"/>
              <a:t>ON setting #2 </a:t>
            </a:r>
            <a:r>
              <a:rPr lang="en-US" dirty="0" smtClean="0"/>
              <a:t>may also be used to connect the coil to a </a:t>
            </a:r>
            <a:r>
              <a:rPr lang="en-US" sz="3500" kern="1200" cap="none" dirty="0" smtClean="0">
                <a:solidFill>
                  <a:schemeClr val="tx1">
                    <a:lumMod val="85000"/>
                    <a:lumOff val="15000"/>
                  </a:schemeClr>
                </a:solidFill>
                <a:effectLst/>
                <a:latin typeface="+mn-lt"/>
                <a:ea typeface="+mn-ea"/>
                <a:cs typeface="+mn-cs"/>
              </a:rPr>
              <a:t>Vichy </a:t>
            </a:r>
            <a:r>
              <a:rPr lang="nb-NO" sz="3500" kern="1200" cap="none" dirty="0" smtClean="0">
                <a:solidFill>
                  <a:schemeClr val="tx1">
                    <a:lumMod val="85000"/>
                    <a:lumOff val="15000"/>
                  </a:schemeClr>
                </a:solidFill>
                <a:effectLst/>
                <a:latin typeface="+mn-lt"/>
                <a:ea typeface="+mn-ea"/>
                <a:cs typeface="+mn-cs"/>
              </a:rPr>
              <a:t>VC480C+ Digital Milli-ohm Meter</a:t>
            </a:r>
            <a:r>
              <a:rPr lang="en-US" sz="2400" kern="1200" cap="none" dirty="0" smtClean="0">
                <a:solidFill>
                  <a:schemeClr val="tx1">
                    <a:lumMod val="85000"/>
                    <a:lumOff val="15000"/>
                  </a:schemeClr>
                </a:solidFill>
                <a:effectLst/>
                <a:latin typeface="+mn-lt"/>
                <a:ea typeface="+mn-ea"/>
                <a:cs typeface="+mn-cs"/>
              </a:rPr>
              <a:t>.</a:t>
            </a:r>
            <a:endParaRPr lang="nb-NO" sz="3500" kern="1200" cap="none" dirty="0" smtClean="0">
              <a:solidFill>
                <a:schemeClr val="tx1">
                  <a:lumMod val="85000"/>
                  <a:lumOff val="15000"/>
                </a:schemeClr>
              </a:solidFill>
              <a:effectLst/>
              <a:latin typeface="+mn-lt"/>
              <a:ea typeface="+mn-ea"/>
              <a:cs typeface="+mn-cs"/>
            </a:endParaRPr>
          </a:p>
          <a:p>
            <a:pPr marL="285750" marR="0" indent="-285750" algn="l" defTabSz="457200" rtl="0" eaLnBrk="1" fontAlgn="auto" latinLnBrk="0" hangingPunct="1">
              <a:lnSpc>
                <a:spcPct val="100000"/>
              </a:lnSpc>
              <a:spcBef>
                <a:spcPct val="20000"/>
              </a:spcBef>
              <a:spcAft>
                <a:spcPts val="600"/>
              </a:spcAft>
              <a:buClr>
                <a:schemeClr val="accent1"/>
              </a:buClr>
              <a:buSzPct val="115000"/>
              <a:buFont typeface="Arial"/>
              <a:buChar char="•"/>
              <a:tabLst/>
              <a:defRPr/>
            </a:pPr>
            <a:r>
              <a:rPr lang="en-US" sz="2400" kern="1200" cap="none" dirty="0" smtClean="0">
                <a:solidFill>
                  <a:schemeClr val="tx1">
                    <a:lumMod val="85000"/>
                    <a:lumOff val="15000"/>
                  </a:schemeClr>
                </a:solidFill>
                <a:effectLst/>
                <a:latin typeface="+mn-lt"/>
                <a:ea typeface="+mn-ea"/>
                <a:cs typeface="+mn-cs"/>
              </a:rPr>
              <a:t>This will be used to measure the Resistance of the S.H.O. Coil Winding.</a:t>
            </a:r>
            <a:endParaRPr lang="en-US" sz="2400" dirty="0" smtClean="0">
              <a:effectLst/>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631366"/>
            <a:ext cx="3336925" cy="315895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103</a:t>
            </a:fld>
            <a:endParaRPr lang="en-US" dirty="0"/>
          </a:p>
        </p:txBody>
      </p:sp>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90758" y="4234229"/>
            <a:ext cx="1150597" cy="1556092"/>
          </a:xfrm>
          <a:prstGeom prst="rect">
            <a:avLst/>
          </a:prstGeom>
        </p:spPr>
      </p:pic>
      <p:grpSp>
        <p:nvGrpSpPr>
          <p:cNvPr id="6" name="Group 5"/>
          <p:cNvGrpSpPr/>
          <p:nvPr/>
        </p:nvGrpSpPr>
        <p:grpSpPr>
          <a:xfrm>
            <a:off x="6953250" y="5044255"/>
            <a:ext cx="586210" cy="460888"/>
            <a:chOff x="4643797" y="4327637"/>
            <a:chExt cx="994376" cy="781794"/>
          </a:xfrm>
        </p:grpSpPr>
        <p:sp>
          <p:nvSpPr>
            <p:cNvPr id="8" name="Oval 7"/>
            <p:cNvSpPr/>
            <p:nvPr/>
          </p:nvSpPr>
          <p:spPr>
            <a:xfrm>
              <a:off x="5079486" y="4550744"/>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Oval 9"/>
            <p:cNvSpPr/>
            <p:nvPr/>
          </p:nvSpPr>
          <p:spPr>
            <a:xfrm>
              <a:off x="4643797" y="4327637"/>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97505787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Milli-ohm Meter</a:t>
            </a:r>
            <a:br>
              <a:rPr lang="en-US" baseline="0" dirty="0" smtClean="0"/>
            </a:br>
            <a:r>
              <a:rPr lang="en-US" dirty="0" smtClean="0"/>
              <a:t>(</a:t>
            </a:r>
            <a:r>
              <a:rPr lang="en-US" dirty="0"/>
              <a:t>Measuring Devices</a:t>
            </a:r>
            <a:r>
              <a:rPr lang="en-US" dirty="0" smtClean="0"/>
              <a:t>)</a:t>
            </a:r>
            <a:endParaRPr lang="en-US" dirty="0"/>
          </a:p>
        </p:txBody>
      </p:sp>
      <p:sp>
        <p:nvSpPr>
          <p:cNvPr id="9" name="Content Placeholder 8"/>
          <p:cNvSpPr>
            <a:spLocks noGrp="1"/>
          </p:cNvSpPr>
          <p:nvPr>
            <p:ph sz="half" idx="1"/>
          </p:nvPr>
        </p:nvSpPr>
        <p:spPr/>
        <p:txBody>
          <a:bodyPr>
            <a:normAutofit/>
          </a:bodyPr>
          <a:lstStyle/>
          <a:p>
            <a:r>
              <a:rPr lang="en-US" dirty="0" smtClean="0"/>
              <a:t>I purchased the</a:t>
            </a:r>
            <a:r>
              <a:rPr lang="en-US" dirty="0"/>
              <a:t/>
            </a:r>
            <a:br>
              <a:rPr lang="en-US" dirty="0"/>
            </a:br>
            <a:r>
              <a:rPr lang="nb-NO" sz="3200" kern="1200" cap="none" dirty="0" smtClean="0">
                <a:solidFill>
                  <a:schemeClr val="tx1">
                    <a:lumMod val="85000"/>
                    <a:lumOff val="15000"/>
                  </a:schemeClr>
                </a:solidFill>
                <a:effectLst/>
                <a:latin typeface="+mn-lt"/>
                <a:ea typeface="+mn-ea"/>
                <a:cs typeface="+mn-cs"/>
              </a:rPr>
              <a:t>Vichy VC480C+ Digital Milli-ohm Meter</a:t>
            </a:r>
            <a:r>
              <a:rPr lang="nb-NO" sz="2400" kern="1200" cap="none" dirty="0" smtClean="0">
                <a:solidFill>
                  <a:schemeClr val="tx1">
                    <a:lumMod val="85000"/>
                    <a:lumOff val="15000"/>
                  </a:schemeClr>
                </a:solidFill>
                <a:effectLst/>
                <a:latin typeface="+mn-lt"/>
                <a:ea typeface="+mn-ea"/>
                <a:cs typeface="+mn-cs"/>
              </a:rPr>
              <a:t> from</a:t>
            </a:r>
            <a:r>
              <a:rPr lang="nb-NO" sz="3200" kern="1200" cap="none" dirty="0" smtClean="0">
                <a:solidFill>
                  <a:schemeClr val="tx1">
                    <a:lumMod val="85000"/>
                    <a:lumOff val="15000"/>
                  </a:schemeClr>
                </a:solidFill>
                <a:effectLst/>
                <a:latin typeface="+mn-lt"/>
                <a:ea typeface="+mn-ea"/>
                <a:cs typeface="+mn-cs"/>
              </a:rPr>
              <a:t> modders_chn</a:t>
            </a:r>
            <a:r>
              <a:rPr lang="nb-NO" sz="2400" kern="1200" cap="none" dirty="0" smtClean="0">
                <a:solidFill>
                  <a:schemeClr val="tx1">
                    <a:lumMod val="85000"/>
                    <a:lumOff val="15000"/>
                  </a:schemeClr>
                </a:solidFill>
                <a:effectLst/>
                <a:latin typeface="+mn-lt"/>
                <a:ea typeface="+mn-ea"/>
                <a:cs typeface="+mn-cs"/>
              </a:rPr>
              <a:t> via </a:t>
            </a:r>
            <a:r>
              <a:rPr lang="nb-NO" sz="3200" kern="1200" cap="none" dirty="0" smtClean="0">
                <a:solidFill>
                  <a:schemeClr val="tx1">
                    <a:lumMod val="85000"/>
                    <a:lumOff val="15000"/>
                  </a:schemeClr>
                </a:solidFill>
                <a:effectLst/>
              </a:rPr>
              <a:t>eBay.com</a:t>
            </a:r>
            <a:endParaRPr lang="en-US" sz="32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635815"/>
            <a:ext cx="3336925" cy="3150057"/>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104</a:t>
            </a:fld>
            <a:endParaRPr lang="en-US" dirty="0"/>
          </a:p>
        </p:txBody>
      </p:sp>
    </p:spTree>
    <p:extLst>
      <p:ext uri="{BB962C8B-B14F-4D97-AF65-F5344CB8AC3E}">
        <p14:creationId xmlns:p14="http://schemas.microsoft.com/office/powerpoint/2010/main" val="191969265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Milli-ohm Meter</a:t>
            </a:r>
            <a:br>
              <a:rPr lang="en-US" baseline="0" dirty="0" smtClean="0"/>
            </a:br>
            <a:r>
              <a:rPr lang="en-US" dirty="0" smtClean="0"/>
              <a:t>(</a:t>
            </a:r>
            <a:r>
              <a:rPr lang="en-US" dirty="0"/>
              <a:t>Measuring Devices</a:t>
            </a:r>
            <a:r>
              <a:rPr lang="en-US" dirty="0" smtClean="0"/>
              <a:t>)</a:t>
            </a:r>
            <a:endParaRPr lang="en-US" dirty="0"/>
          </a:p>
        </p:txBody>
      </p:sp>
      <p:sp>
        <p:nvSpPr>
          <p:cNvPr id="9" name="Content Placeholder 8"/>
          <p:cNvSpPr>
            <a:spLocks noGrp="1"/>
          </p:cNvSpPr>
          <p:nvPr>
            <p:ph sz="half" idx="1"/>
          </p:nvPr>
        </p:nvSpPr>
        <p:spPr/>
        <p:txBody>
          <a:bodyPr>
            <a:normAutofit fontScale="85000" lnSpcReduction="20000"/>
          </a:bodyPr>
          <a:lstStyle/>
          <a:p>
            <a:r>
              <a:rPr lang="en-US" dirty="0"/>
              <a:t>The </a:t>
            </a:r>
            <a:r>
              <a:rPr lang="nb-NO" sz="3800" dirty="0" smtClean="0"/>
              <a:t>Vichy VC480C+ </a:t>
            </a:r>
            <a:r>
              <a:rPr lang="nb-NO" sz="3800" dirty="0"/>
              <a:t>Digital Milli-ohm Meter</a:t>
            </a:r>
            <a:r>
              <a:rPr lang="nb-NO" dirty="0"/>
              <a:t> uses the 4-wire method of measuring very small resistances</a:t>
            </a:r>
            <a:r>
              <a:rPr lang="nb-NO" dirty="0" smtClean="0"/>
              <a:t>.</a:t>
            </a:r>
            <a:endParaRPr lang="en-US" dirty="0"/>
          </a:p>
          <a:p>
            <a:r>
              <a:rPr lang="nb-NO" sz="2400" kern="1200" cap="none" dirty="0" smtClean="0">
                <a:solidFill>
                  <a:schemeClr val="tx1">
                    <a:lumMod val="85000"/>
                    <a:lumOff val="15000"/>
                  </a:schemeClr>
                </a:solidFill>
                <a:effectLst/>
                <a:latin typeface="+mn-lt"/>
                <a:ea typeface="+mn-ea"/>
                <a:cs typeface="+mn-cs"/>
              </a:rPr>
              <a:t>The 4-wire method involves passing a current through a resistor and measuring the voltage across the terminals.</a:t>
            </a:r>
            <a:endParaRPr lang="en-US" sz="32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635815"/>
            <a:ext cx="3336925" cy="3150057"/>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105</a:t>
            </a:fld>
            <a:endParaRPr lang="en-US" dirty="0"/>
          </a:p>
        </p:txBody>
      </p:sp>
    </p:spTree>
    <p:extLst>
      <p:ext uri="{BB962C8B-B14F-4D97-AF65-F5344CB8AC3E}">
        <p14:creationId xmlns:p14="http://schemas.microsoft.com/office/powerpoint/2010/main" val="263081883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On Setting #2</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Operation)</a:t>
            </a:r>
            <a:endParaRPr lang="en-US" dirty="0"/>
          </a:p>
        </p:txBody>
      </p:sp>
      <p:sp>
        <p:nvSpPr>
          <p:cNvPr id="9" name="Content Placeholder 8"/>
          <p:cNvSpPr>
            <a:spLocks noGrp="1"/>
          </p:cNvSpPr>
          <p:nvPr>
            <p:ph sz="half" idx="1"/>
          </p:nvPr>
        </p:nvSpPr>
        <p:spPr/>
        <p:txBody>
          <a:bodyPr>
            <a:normAutofit fontScale="92500"/>
          </a:bodyPr>
          <a:lstStyle/>
          <a:p>
            <a:r>
              <a:rPr lang="en-US" sz="3500" dirty="0" smtClean="0"/>
              <a:t>ON setting #2 </a:t>
            </a:r>
            <a:r>
              <a:rPr lang="en-US" dirty="0" smtClean="0"/>
              <a:t>may also be used to connect the coil to an </a:t>
            </a:r>
            <a:r>
              <a:rPr lang="en-US" sz="3500" baseline="0" dirty="0" smtClean="0"/>
              <a:t>Extech 411 True-RMS</a:t>
            </a:r>
            <a:r>
              <a:rPr lang="en-US" sz="3500" dirty="0" smtClean="0"/>
              <a:t> M</a:t>
            </a:r>
            <a:r>
              <a:rPr lang="en-US" sz="3500" baseline="0" dirty="0" smtClean="0"/>
              <a:t>ultimeter</a:t>
            </a:r>
            <a:r>
              <a:rPr lang="en-US" dirty="0" smtClean="0"/>
              <a:t>.</a:t>
            </a:r>
          </a:p>
          <a:p>
            <a:pPr marL="285750" marR="0" indent="-285750" algn="l" defTabSz="457200" rtl="0" eaLnBrk="1" fontAlgn="auto" latinLnBrk="0" hangingPunct="1">
              <a:lnSpc>
                <a:spcPct val="100000"/>
              </a:lnSpc>
              <a:spcBef>
                <a:spcPct val="20000"/>
              </a:spcBef>
              <a:spcAft>
                <a:spcPts val="600"/>
              </a:spcAft>
              <a:buClr>
                <a:schemeClr val="accent1"/>
              </a:buClr>
              <a:buSzPct val="115000"/>
              <a:buFont typeface="Arial"/>
              <a:buChar char="•"/>
              <a:tabLst/>
              <a:defRPr/>
            </a:pPr>
            <a:r>
              <a:rPr lang="en-US" sz="2400" kern="1200" cap="none" dirty="0" smtClean="0">
                <a:solidFill>
                  <a:schemeClr val="tx1">
                    <a:lumMod val="85000"/>
                    <a:lumOff val="15000"/>
                  </a:schemeClr>
                </a:solidFill>
                <a:effectLst/>
                <a:latin typeface="+mn-lt"/>
                <a:ea typeface="+mn-ea"/>
                <a:cs typeface="+mn-cs"/>
              </a:rPr>
              <a:t>This will be used to measure the current of the S.H.O. Coil Winding.</a:t>
            </a:r>
            <a:endParaRPr lang="en-US" sz="2400" dirty="0" smtClean="0">
              <a:effectLst/>
            </a:endParaRPr>
          </a:p>
        </p:txBody>
      </p:sp>
      <p:pic>
        <p:nvPicPr>
          <p:cNvPr id="4" name="Content Placeholder 3"/>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515250" y="2487168"/>
            <a:ext cx="3460350" cy="3180207"/>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106</a:t>
            </a:fld>
            <a:endParaRPr lang="en-US" dirty="0"/>
          </a:p>
        </p:txBody>
      </p:sp>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928658" y="2806358"/>
            <a:ext cx="1150597" cy="1556092"/>
          </a:xfrm>
          <a:prstGeom prst="rect">
            <a:avLst/>
          </a:prstGeom>
        </p:spPr>
      </p:pic>
      <p:grpSp>
        <p:nvGrpSpPr>
          <p:cNvPr id="6" name="Group 5"/>
          <p:cNvGrpSpPr/>
          <p:nvPr/>
        </p:nvGrpSpPr>
        <p:grpSpPr>
          <a:xfrm>
            <a:off x="5391150" y="3616384"/>
            <a:ext cx="586210" cy="460888"/>
            <a:chOff x="4643797" y="4327637"/>
            <a:chExt cx="994376" cy="781794"/>
          </a:xfrm>
        </p:grpSpPr>
        <p:sp>
          <p:nvSpPr>
            <p:cNvPr id="8" name="Oval 7"/>
            <p:cNvSpPr/>
            <p:nvPr/>
          </p:nvSpPr>
          <p:spPr>
            <a:xfrm>
              <a:off x="5079486" y="4550744"/>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Oval 9"/>
            <p:cNvSpPr/>
            <p:nvPr/>
          </p:nvSpPr>
          <p:spPr>
            <a:xfrm>
              <a:off x="4643797" y="4327637"/>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89441486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True-RMS Multimeter</a:t>
            </a:r>
            <a:br>
              <a:rPr lang="en-US" baseline="0" dirty="0" smtClean="0"/>
            </a:br>
            <a:r>
              <a:rPr lang="en-US" baseline="0" dirty="0" smtClean="0"/>
              <a:t>(</a:t>
            </a:r>
            <a:r>
              <a:rPr lang="en-US" dirty="0"/>
              <a:t>Measuring Devices)</a:t>
            </a:r>
          </a:p>
        </p:txBody>
      </p:sp>
      <p:sp>
        <p:nvSpPr>
          <p:cNvPr id="9" name="Content Placeholder 8"/>
          <p:cNvSpPr>
            <a:spLocks noGrp="1"/>
          </p:cNvSpPr>
          <p:nvPr>
            <p:ph sz="half" idx="1"/>
          </p:nvPr>
        </p:nvSpPr>
        <p:spPr/>
        <p:txBody>
          <a:bodyPr>
            <a:normAutofit/>
          </a:bodyPr>
          <a:lstStyle/>
          <a:p>
            <a:r>
              <a:rPr lang="en-US" dirty="0" smtClean="0"/>
              <a:t>I purchased the </a:t>
            </a:r>
            <a:r>
              <a:rPr lang="en-US" sz="3200" baseline="0" dirty="0" smtClean="0"/>
              <a:t>Extech 411 True-RMS</a:t>
            </a:r>
            <a:r>
              <a:rPr lang="en-US" sz="3200" dirty="0" smtClean="0"/>
              <a:t> M</a:t>
            </a:r>
            <a:r>
              <a:rPr lang="en-US" sz="3200" baseline="0" dirty="0" smtClean="0"/>
              <a:t>ultimeter</a:t>
            </a:r>
            <a:r>
              <a:rPr lang="en-US" dirty="0" smtClean="0"/>
              <a:t> from </a:t>
            </a:r>
            <a:r>
              <a:rPr lang="en-US" sz="3200" dirty="0" smtClean="0"/>
              <a:t>Fry’s Electronics</a:t>
            </a:r>
            <a:r>
              <a:rPr lang="en-US" dirty="0" smtClean="0"/>
              <a:t>.</a:t>
            </a:r>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24248" y="2487613"/>
            <a:ext cx="1578479" cy="3446462"/>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107</a:t>
            </a:fld>
            <a:endParaRPr lang="en-US" dirty="0"/>
          </a:p>
        </p:txBody>
      </p:sp>
    </p:spTree>
    <p:extLst>
      <p:ext uri="{BB962C8B-B14F-4D97-AF65-F5344CB8AC3E}">
        <p14:creationId xmlns:p14="http://schemas.microsoft.com/office/powerpoint/2010/main" val="371339432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True-RMS Multimeter</a:t>
            </a:r>
            <a:br>
              <a:rPr lang="en-US" baseline="0" dirty="0" smtClean="0"/>
            </a:br>
            <a:r>
              <a:rPr lang="en-US" baseline="0" dirty="0" smtClean="0"/>
              <a:t>(</a:t>
            </a:r>
            <a:r>
              <a:rPr lang="en-US" dirty="0"/>
              <a:t>Measuring Devices)</a:t>
            </a:r>
          </a:p>
        </p:txBody>
      </p:sp>
      <p:sp>
        <p:nvSpPr>
          <p:cNvPr id="9" name="Content Placeholder 8"/>
          <p:cNvSpPr>
            <a:spLocks noGrp="1"/>
          </p:cNvSpPr>
          <p:nvPr>
            <p:ph sz="half" idx="1"/>
          </p:nvPr>
        </p:nvSpPr>
        <p:spPr/>
        <p:txBody>
          <a:bodyPr>
            <a:normAutofit/>
          </a:bodyPr>
          <a:lstStyle/>
          <a:p>
            <a:pPr lvl="0">
              <a:buClr>
                <a:srgbClr val="83992A"/>
              </a:buClr>
            </a:pPr>
            <a:r>
              <a:rPr lang="en-US" dirty="0">
                <a:solidFill>
                  <a:prstClr val="black">
                    <a:lumMod val="85000"/>
                    <a:lumOff val="15000"/>
                  </a:prstClr>
                </a:solidFill>
              </a:rPr>
              <a:t>The </a:t>
            </a:r>
            <a:r>
              <a:rPr lang="en-US" sz="3200" dirty="0">
                <a:solidFill>
                  <a:prstClr val="black">
                    <a:lumMod val="85000"/>
                    <a:lumOff val="15000"/>
                  </a:prstClr>
                </a:solidFill>
              </a:rPr>
              <a:t>Extech 411 True-RMS Multimeter</a:t>
            </a:r>
            <a:r>
              <a:rPr lang="en-US" dirty="0">
                <a:solidFill>
                  <a:prstClr val="black">
                    <a:lumMod val="85000"/>
                    <a:lumOff val="15000"/>
                  </a:prstClr>
                </a:solidFill>
              </a:rPr>
              <a:t> will be used calculate the</a:t>
            </a:r>
            <a:br>
              <a:rPr lang="en-US" dirty="0">
                <a:solidFill>
                  <a:prstClr val="black">
                    <a:lumMod val="85000"/>
                    <a:lumOff val="15000"/>
                  </a:prstClr>
                </a:solidFill>
              </a:rPr>
            </a:br>
            <a:r>
              <a:rPr lang="en-US" sz="3200" dirty="0">
                <a:solidFill>
                  <a:prstClr val="black">
                    <a:lumMod val="85000"/>
                    <a:lumOff val="15000"/>
                  </a:prstClr>
                </a:solidFill>
              </a:rPr>
              <a:t>root mean square</a:t>
            </a:r>
            <a:r>
              <a:rPr lang="en-US" dirty="0">
                <a:solidFill>
                  <a:prstClr val="black">
                    <a:lumMod val="85000"/>
                    <a:lumOff val="15000"/>
                  </a:prstClr>
                </a:solidFill>
              </a:rPr>
              <a:t> or RMS of the</a:t>
            </a:r>
            <a:br>
              <a:rPr lang="en-US" dirty="0">
                <a:solidFill>
                  <a:prstClr val="black">
                    <a:lumMod val="85000"/>
                    <a:lumOff val="15000"/>
                  </a:prstClr>
                </a:solidFill>
              </a:rPr>
            </a:br>
            <a:r>
              <a:rPr lang="en-US" sz="3200" dirty="0">
                <a:solidFill>
                  <a:prstClr val="black">
                    <a:lumMod val="85000"/>
                    <a:lumOff val="15000"/>
                  </a:prstClr>
                </a:solidFill>
              </a:rPr>
              <a:t>current &amp; voltage</a:t>
            </a:r>
            <a:r>
              <a:rPr lang="en-US" dirty="0">
                <a:solidFill>
                  <a:prstClr val="black">
                    <a:lumMod val="85000"/>
                    <a:lumOff val="15000"/>
                  </a:prstClr>
                </a:solidFill>
              </a:rPr>
              <a:t>.</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24248" y="2487613"/>
            <a:ext cx="1578479" cy="3446462"/>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108</a:t>
            </a:fld>
            <a:endParaRPr lang="en-US" dirty="0"/>
          </a:p>
        </p:txBody>
      </p:sp>
    </p:spTree>
    <p:extLst>
      <p:ext uri="{BB962C8B-B14F-4D97-AF65-F5344CB8AC3E}">
        <p14:creationId xmlns:p14="http://schemas.microsoft.com/office/powerpoint/2010/main" val="19851964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True-RMS Multimeter</a:t>
            </a:r>
            <a:br>
              <a:rPr lang="en-US" baseline="0" dirty="0" smtClean="0"/>
            </a:br>
            <a:r>
              <a:rPr lang="en-US" baseline="0" dirty="0" smtClean="0"/>
              <a:t>(</a:t>
            </a:r>
            <a:r>
              <a:rPr lang="en-US" dirty="0"/>
              <a:t>Measuring Devices)</a:t>
            </a:r>
          </a:p>
        </p:txBody>
      </p:sp>
      <p:sp>
        <p:nvSpPr>
          <p:cNvPr id="9" name="Content Placeholder 8"/>
          <p:cNvSpPr>
            <a:spLocks noGrp="1"/>
          </p:cNvSpPr>
          <p:nvPr>
            <p:ph sz="half" idx="1"/>
          </p:nvPr>
        </p:nvSpPr>
        <p:spPr/>
        <p:txBody>
          <a:bodyPr>
            <a:normAutofit/>
          </a:bodyPr>
          <a:lstStyle/>
          <a:p>
            <a:pPr lvl="0">
              <a:buClr>
                <a:srgbClr val="83992A"/>
              </a:buClr>
            </a:pPr>
            <a:r>
              <a:rPr lang="en-US" dirty="0">
                <a:solidFill>
                  <a:prstClr val="black">
                    <a:lumMod val="85000"/>
                    <a:lumOff val="15000"/>
                  </a:prstClr>
                </a:solidFill>
              </a:rPr>
              <a:t>The </a:t>
            </a:r>
            <a:r>
              <a:rPr lang="en-US" sz="3500" dirty="0">
                <a:solidFill>
                  <a:prstClr val="black">
                    <a:lumMod val="85000"/>
                    <a:lumOff val="15000"/>
                  </a:prstClr>
                </a:solidFill>
              </a:rPr>
              <a:t>heat loss in the winding</a:t>
            </a:r>
            <a:r>
              <a:rPr lang="en-US" dirty="0">
                <a:solidFill>
                  <a:prstClr val="black">
                    <a:lumMod val="85000"/>
                    <a:lumOff val="15000"/>
                  </a:prstClr>
                </a:solidFill>
              </a:rPr>
              <a:t> can be calculated by taking the product of</a:t>
            </a:r>
            <a:br>
              <a:rPr lang="en-US" dirty="0">
                <a:solidFill>
                  <a:prstClr val="black">
                    <a:lumMod val="85000"/>
                    <a:lumOff val="15000"/>
                  </a:prstClr>
                </a:solidFill>
              </a:rPr>
            </a:br>
            <a:r>
              <a:rPr lang="en-US" dirty="0">
                <a:solidFill>
                  <a:prstClr val="black">
                    <a:lumMod val="85000"/>
                    <a:lumOff val="15000"/>
                  </a:prstClr>
                </a:solidFill>
              </a:rPr>
              <a:t>winding resistance and the mean square current.</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24248" y="2487613"/>
            <a:ext cx="1578479" cy="3446462"/>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109</a:t>
            </a:fld>
            <a:endParaRPr lang="en-US" dirty="0"/>
          </a:p>
        </p:txBody>
      </p:sp>
    </p:spTree>
    <p:extLst>
      <p:ext uri="{BB962C8B-B14F-4D97-AF65-F5344CB8AC3E}">
        <p14:creationId xmlns:p14="http://schemas.microsoft.com/office/powerpoint/2010/main" val="241396262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Safety</a:t>
            </a:r>
            <a:r>
              <a:rPr lang="en-US" dirty="0" smtClean="0"/>
              <a:t> Gear</a:t>
            </a:r>
            <a:br>
              <a:rPr lang="en-US" dirty="0" smtClean="0"/>
            </a:br>
            <a:r>
              <a:rPr lang="en-US" baseline="0" dirty="0" smtClean="0"/>
              <a:t>(</a:t>
            </a:r>
            <a:r>
              <a:rPr lang="en-US" sz="4000" kern="1200" cap="none" baseline="0" dirty="0" smtClean="0">
                <a:ln w="3175" cmpd="sng">
                  <a:noFill/>
                </a:ln>
                <a:solidFill>
                  <a:schemeClr val="tx1">
                    <a:lumMod val="85000"/>
                    <a:lumOff val="15000"/>
                  </a:schemeClr>
                </a:solidFill>
                <a:effectLst/>
                <a:latin typeface="+mj-lt"/>
                <a:ea typeface="+mj-ea"/>
                <a:cs typeface="+mj-cs"/>
              </a:rPr>
              <a:t>Equipment)</a:t>
            </a:r>
            <a:endParaRPr lang="en-US" dirty="0"/>
          </a:p>
        </p:txBody>
      </p:sp>
      <p:sp>
        <p:nvSpPr>
          <p:cNvPr id="3" name="Content Placeholder 2"/>
          <p:cNvSpPr>
            <a:spLocks noGrp="1"/>
          </p:cNvSpPr>
          <p:nvPr>
            <p:ph sz="half" idx="1"/>
          </p:nvPr>
        </p:nvSpPr>
        <p:spPr/>
        <p:txBody>
          <a:bodyPr>
            <a:normAutofit fontScale="70000" lnSpcReduction="20000"/>
          </a:bodyPr>
          <a:lstStyle/>
          <a:p>
            <a:pPr>
              <a:defRPr/>
            </a:pPr>
            <a:r>
              <a:rPr lang="en-US" baseline="0" dirty="0" smtClean="0"/>
              <a:t>Since my wood-working operations will be limited to sanding and drilling small holes and grooves, I will use a </a:t>
            </a:r>
            <a:r>
              <a:rPr lang="en-US" sz="4600" baseline="0" dirty="0" smtClean="0"/>
              <a:t>Western Safety Dust and Particle Mask</a:t>
            </a:r>
            <a:r>
              <a:rPr lang="en-US" baseline="0" dirty="0" smtClean="0"/>
              <a:t> so</a:t>
            </a:r>
            <a:r>
              <a:rPr lang="en-US" dirty="0" smtClean="0"/>
              <a:t> as to not inhale any </a:t>
            </a:r>
            <a:r>
              <a:rPr lang="en-US" baseline="0" dirty="0" smtClean="0"/>
              <a:t>saw dust.</a:t>
            </a:r>
          </a:p>
          <a:p>
            <a:pPr>
              <a:defRPr/>
            </a:pPr>
            <a:r>
              <a:rPr lang="en-US" dirty="0" smtClean="0"/>
              <a:t>I purchased this from a </a:t>
            </a:r>
            <a:r>
              <a:rPr lang="en-US" sz="4600" dirty="0" smtClean="0"/>
              <a:t>Harbor Freight Tools</a:t>
            </a:r>
            <a:r>
              <a:rPr lang="en-US" dirty="0" smtClean="0"/>
              <a:t> store.</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11</a:t>
            </a:fld>
            <a:endParaRPr lang="en-US" dirty="0"/>
          </a:p>
        </p:txBody>
      </p:sp>
    </p:spTree>
    <p:extLst>
      <p:ext uri="{BB962C8B-B14F-4D97-AF65-F5344CB8AC3E}">
        <p14:creationId xmlns:p14="http://schemas.microsoft.com/office/powerpoint/2010/main" val="100546222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True-RMS Multimeter</a:t>
            </a:r>
            <a:br>
              <a:rPr lang="en-US" baseline="0" dirty="0" smtClean="0"/>
            </a:br>
            <a:r>
              <a:rPr lang="en-US" baseline="0" dirty="0" smtClean="0"/>
              <a:t>(</a:t>
            </a:r>
            <a:r>
              <a:rPr lang="en-US" dirty="0"/>
              <a:t>Measuring Devices)</a:t>
            </a:r>
          </a:p>
        </p:txBody>
      </p:sp>
      <p:sp>
        <p:nvSpPr>
          <p:cNvPr id="9" name="Content Placeholder 8"/>
          <p:cNvSpPr>
            <a:spLocks noGrp="1"/>
          </p:cNvSpPr>
          <p:nvPr>
            <p:ph sz="half" idx="1"/>
          </p:nvPr>
        </p:nvSpPr>
        <p:spPr/>
        <p:txBody>
          <a:bodyPr>
            <a:normAutofit fontScale="92500" lnSpcReduction="10000"/>
          </a:bodyPr>
          <a:lstStyle/>
          <a:p>
            <a:pPr lvl="0">
              <a:buClr>
                <a:srgbClr val="83992A"/>
              </a:buClr>
            </a:pPr>
            <a:r>
              <a:rPr lang="en-US" sz="1900" dirty="0">
                <a:solidFill>
                  <a:prstClr val="black">
                    <a:lumMod val="85000"/>
                    <a:lumOff val="15000"/>
                  </a:prstClr>
                </a:solidFill>
              </a:rPr>
              <a:t>This device does not measure the phase difference between current and voltage.</a:t>
            </a:r>
          </a:p>
          <a:p>
            <a:pPr lvl="0">
              <a:buClr>
                <a:srgbClr val="83992A"/>
              </a:buClr>
            </a:pPr>
            <a:r>
              <a:rPr lang="en-US" sz="1900" dirty="0">
                <a:solidFill>
                  <a:prstClr val="black">
                    <a:lumMod val="85000"/>
                    <a:lumOff val="15000"/>
                  </a:prstClr>
                </a:solidFill>
              </a:rPr>
              <a:t>Therefore, it cannot be used to measure power in a circuit with an inductor, capacitor, or other circuit components which may cause a phase difference between current and voltage.</a:t>
            </a:r>
          </a:p>
          <a:p>
            <a:pPr lvl="0">
              <a:buClr>
                <a:srgbClr val="83992A"/>
              </a:buClr>
            </a:pPr>
            <a:r>
              <a:rPr lang="en-US" sz="1900" dirty="0">
                <a:solidFill>
                  <a:prstClr val="black">
                    <a:lumMod val="85000"/>
                    <a:lumOff val="15000"/>
                  </a:prstClr>
                </a:solidFill>
              </a:rPr>
              <a:t>However, this meter can be used to calculate heat losses and measure induced voltage.</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24248" y="2487613"/>
            <a:ext cx="1578479" cy="3446462"/>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110</a:t>
            </a:fld>
            <a:endParaRPr lang="en-US" dirty="0"/>
          </a:p>
        </p:txBody>
      </p:sp>
    </p:spTree>
    <p:extLst>
      <p:ext uri="{BB962C8B-B14F-4D97-AF65-F5344CB8AC3E}">
        <p14:creationId xmlns:p14="http://schemas.microsoft.com/office/powerpoint/2010/main" val="85196225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Mounting the</a:t>
            </a:r>
            <a:r>
              <a:rPr lang="en-US" dirty="0" smtClean="0"/>
              <a:t> Switch</a:t>
            </a:r>
            <a:br>
              <a:rPr lang="en-US" dirty="0" smtClean="0"/>
            </a:br>
            <a:r>
              <a:rPr lang="en-US" dirty="0" smtClean="0"/>
              <a:t>(</a:t>
            </a:r>
            <a:r>
              <a:rPr lang="en-US" sz="4000" kern="1200" cap="none" baseline="0" dirty="0" smtClean="0">
                <a:ln w="3175" cmpd="sng">
                  <a:noFill/>
                </a:ln>
                <a:solidFill>
                  <a:schemeClr val="tx1">
                    <a:lumMod val="85000"/>
                    <a:lumOff val="15000"/>
                  </a:schemeClr>
                </a:solidFill>
                <a:effectLst/>
                <a:latin typeface="+mj-lt"/>
                <a:ea typeface="+mj-ea"/>
                <a:cs typeface="+mj-cs"/>
              </a:rPr>
              <a:t>Assembly)</a:t>
            </a:r>
            <a:endParaRPr lang="en-US" dirty="0"/>
          </a:p>
        </p:txBody>
      </p:sp>
      <p:sp>
        <p:nvSpPr>
          <p:cNvPr id="9" name="Content Placeholder 8"/>
          <p:cNvSpPr>
            <a:spLocks noGrp="1"/>
          </p:cNvSpPr>
          <p:nvPr>
            <p:ph sz="half" idx="1"/>
          </p:nvPr>
        </p:nvSpPr>
        <p:spPr/>
        <p:txBody>
          <a:bodyPr>
            <a:normAutofit/>
          </a:bodyPr>
          <a:lstStyle/>
          <a:p>
            <a:r>
              <a:rPr lang="en-US" sz="3200" dirty="0" smtClean="0"/>
              <a:t>3M Scotch Heavy Duty Mounting Tape (½” (or 13mm) wide)</a:t>
            </a:r>
            <a:r>
              <a:rPr lang="en-US" dirty="0" smtClean="0"/>
              <a:t> will be used to mount the toggle switch onto the rear “narrow shingle”.</a:t>
            </a: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9962" y="2633360"/>
            <a:ext cx="1635638" cy="1635638"/>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111</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862" y="2704951"/>
            <a:ext cx="1786384" cy="2375511"/>
          </a:xfrm>
          <a:prstGeom prst="rect">
            <a:avLst/>
          </a:prstGeom>
        </p:spPr>
      </p:pic>
      <p:grpSp>
        <p:nvGrpSpPr>
          <p:cNvPr id="14" name="Group 13"/>
          <p:cNvGrpSpPr/>
          <p:nvPr/>
        </p:nvGrpSpPr>
        <p:grpSpPr>
          <a:xfrm>
            <a:off x="6468036" y="4432595"/>
            <a:ext cx="1507564" cy="1184695"/>
            <a:chOff x="5932629" y="3987496"/>
            <a:chExt cx="2165613" cy="1701811"/>
          </a:xfrm>
        </p:grpSpPr>
        <p:pic>
          <p:nvPicPr>
            <p:cNvPr id="8"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00000">
              <a:off x="5932629" y="5245151"/>
              <a:ext cx="444156" cy="444156"/>
            </a:xfrm>
            <a:prstGeom prst="rect">
              <a:avLst/>
            </a:prstGeom>
          </p:spPr>
        </p:pic>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00000">
              <a:off x="7654086" y="5245151"/>
              <a:ext cx="444156" cy="444156"/>
            </a:xfrm>
            <a:prstGeom prst="rect">
              <a:avLst/>
            </a:prstGeom>
          </p:spPr>
        </p:pic>
        <p:sp>
          <p:nvSpPr>
            <p:cNvPr id="11" name="Pentagon 10"/>
            <p:cNvSpPr/>
            <p:nvPr/>
          </p:nvSpPr>
          <p:spPr>
            <a:xfrm rot="16200000">
              <a:off x="6281939" y="4170376"/>
              <a:ext cx="1463040" cy="1097280"/>
            </a:xfrm>
            <a:prstGeom prst="homePlat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858011" y="4408119"/>
              <a:ext cx="310896" cy="310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112933" y="5325534"/>
              <a:ext cx="1803400" cy="261907"/>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9799251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Alligator Clip Leads</a:t>
            </a:r>
            <a:br>
              <a:rPr lang="en-US" dirty="0"/>
            </a:br>
            <a:r>
              <a:rPr lang="en-US" dirty="0" smtClean="0"/>
              <a:t>(Equipment)</a:t>
            </a:r>
            <a:endParaRPr lang="en-US" dirty="0"/>
          </a:p>
        </p:txBody>
      </p:sp>
      <p:sp>
        <p:nvSpPr>
          <p:cNvPr id="9" name="Content Placeholder 8"/>
          <p:cNvSpPr>
            <a:spLocks noGrp="1"/>
          </p:cNvSpPr>
          <p:nvPr>
            <p:ph sz="half" idx="1"/>
          </p:nvPr>
        </p:nvSpPr>
        <p:spPr/>
        <p:txBody>
          <a:bodyPr>
            <a:normAutofit fontScale="92500" lnSpcReduction="20000"/>
          </a:bodyPr>
          <a:lstStyle/>
          <a:p>
            <a:pPr>
              <a:defRPr/>
            </a:pPr>
            <a:r>
              <a:rPr lang="en-US" dirty="0" smtClean="0"/>
              <a:t>For better lead connections to On Setting #2, I purchased </a:t>
            </a:r>
            <a:r>
              <a:rPr lang="en-US" sz="3500" dirty="0" smtClean="0"/>
              <a:t>Heavy </a:t>
            </a:r>
            <a:r>
              <a:rPr lang="en-US" sz="3500" dirty="0"/>
              <a:t>Duty 12 AWG </a:t>
            </a:r>
            <a:r>
              <a:rPr lang="en-US" sz="3500" dirty="0" smtClean="0"/>
              <a:t>- </a:t>
            </a:r>
            <a:r>
              <a:rPr lang="en-US" sz="3500" dirty="0"/>
              <a:t>3 Feet Long DC Power Supply </a:t>
            </a:r>
            <a:r>
              <a:rPr lang="en-US" sz="3500" dirty="0" smtClean="0"/>
              <a:t>Leads</a:t>
            </a:r>
            <a:r>
              <a:rPr lang="en-US" dirty="0" smtClean="0"/>
              <a:t> </a:t>
            </a:r>
            <a:r>
              <a:rPr lang="en-US" dirty="0"/>
              <a:t>from </a:t>
            </a:r>
            <a:r>
              <a:rPr lang="en-US" sz="3500" dirty="0" smtClean="0"/>
              <a:t>PS-Mastech</a:t>
            </a:r>
            <a:r>
              <a:rPr lang="en-US" dirty="0" smtClean="0"/>
              <a:t> via </a:t>
            </a:r>
            <a:r>
              <a:rPr lang="en-US" sz="3500" dirty="0" smtClean="0"/>
              <a:t>Amazon.com</a:t>
            </a:r>
            <a:r>
              <a:rPr lang="en-US" dirty="0" smtClean="0"/>
              <a:t>.</a:t>
            </a:r>
            <a:endParaRPr lang="en-US" dirty="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4256199"/>
            <a:ext cx="3336925" cy="1735201"/>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112</a:t>
            </a:fld>
            <a:endParaRPr lang="en-US" dirty="0"/>
          </a:p>
        </p:txBody>
      </p:sp>
      <p:pic>
        <p:nvPicPr>
          <p:cNvPr id="6" name="Content Placeholder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76233" y="2678311"/>
            <a:ext cx="1513514" cy="2046908"/>
          </a:xfrm>
          <a:prstGeom prst="rect">
            <a:avLst/>
          </a:prstGeom>
        </p:spPr>
      </p:pic>
      <p:grpSp>
        <p:nvGrpSpPr>
          <p:cNvPr id="7" name="Group 6"/>
          <p:cNvGrpSpPr/>
          <p:nvPr/>
        </p:nvGrpSpPr>
        <p:grpSpPr>
          <a:xfrm>
            <a:off x="5214592" y="3799222"/>
            <a:ext cx="813348" cy="639467"/>
            <a:chOff x="4643797" y="4327637"/>
            <a:chExt cx="994376" cy="781794"/>
          </a:xfrm>
        </p:grpSpPr>
        <p:sp>
          <p:nvSpPr>
            <p:cNvPr id="8" name="Oval 7"/>
            <p:cNvSpPr/>
            <p:nvPr/>
          </p:nvSpPr>
          <p:spPr>
            <a:xfrm>
              <a:off x="5079486" y="4550744"/>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Oval 9"/>
            <p:cNvSpPr/>
            <p:nvPr/>
          </p:nvSpPr>
          <p:spPr>
            <a:xfrm>
              <a:off x="4643797" y="4327637"/>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78906827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Alligator Clip Leads</a:t>
            </a:r>
            <a:br>
              <a:rPr lang="en-US" dirty="0"/>
            </a:br>
            <a:r>
              <a:rPr lang="en-US" dirty="0" smtClean="0"/>
              <a:t>(Equipment)</a:t>
            </a:r>
            <a:endParaRPr lang="en-US" dirty="0"/>
          </a:p>
        </p:txBody>
      </p:sp>
      <p:sp>
        <p:nvSpPr>
          <p:cNvPr id="9" name="Content Placeholder 8"/>
          <p:cNvSpPr>
            <a:spLocks noGrp="1"/>
          </p:cNvSpPr>
          <p:nvPr>
            <p:ph sz="half" idx="1"/>
          </p:nvPr>
        </p:nvSpPr>
        <p:spPr/>
        <p:txBody>
          <a:bodyPr>
            <a:normAutofit fontScale="70000" lnSpcReduction="20000"/>
          </a:bodyPr>
          <a:lstStyle/>
          <a:p>
            <a:pPr>
              <a:defRPr/>
            </a:pPr>
            <a:r>
              <a:rPr lang="en-US" dirty="0"/>
              <a:t>These leads have a wire size identical to the wire used in the S.H.O</a:t>
            </a:r>
            <a:r>
              <a:rPr lang="en-US" dirty="0" smtClean="0"/>
              <a:t>. Coil and therefore support a similar amount of current. These leads </a:t>
            </a:r>
            <a:r>
              <a:rPr lang="en-US" dirty="0"/>
              <a:t>are gauge 12 on the American Wire Gauge scale.</a:t>
            </a:r>
          </a:p>
          <a:p>
            <a:pPr>
              <a:defRPr/>
            </a:pPr>
            <a:r>
              <a:rPr lang="en-US" dirty="0" smtClean="0"/>
              <a:t>At </a:t>
            </a:r>
            <a:r>
              <a:rPr lang="en-US" dirty="0"/>
              <a:t>one end, they have banana plugs which may be connected to the multimeters which I will be using</a:t>
            </a:r>
            <a:r>
              <a:rPr lang="en-US" dirty="0" smtClean="0"/>
              <a:t>.</a:t>
            </a:r>
            <a:endParaRPr lang="en-US" dirty="0"/>
          </a:p>
          <a:p>
            <a:pPr>
              <a:defRPr/>
            </a:pPr>
            <a:r>
              <a:rPr lang="en-US" dirty="0"/>
              <a:t>At the other end, these leads have alligator clips which can attach to the toggle switch at On Setting #2.</a:t>
            </a:r>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4256199"/>
            <a:ext cx="3336925" cy="1735201"/>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113</a:t>
            </a:fld>
            <a:endParaRPr lang="en-US" dirty="0"/>
          </a:p>
        </p:txBody>
      </p:sp>
      <p:pic>
        <p:nvPicPr>
          <p:cNvPr id="6" name="Content Placeholder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76233" y="2678311"/>
            <a:ext cx="1513514" cy="2046908"/>
          </a:xfrm>
          <a:prstGeom prst="rect">
            <a:avLst/>
          </a:prstGeom>
        </p:spPr>
      </p:pic>
      <p:grpSp>
        <p:nvGrpSpPr>
          <p:cNvPr id="7" name="Group 6"/>
          <p:cNvGrpSpPr/>
          <p:nvPr/>
        </p:nvGrpSpPr>
        <p:grpSpPr>
          <a:xfrm>
            <a:off x="5214592" y="3799222"/>
            <a:ext cx="813348" cy="639467"/>
            <a:chOff x="4643797" y="4327637"/>
            <a:chExt cx="994376" cy="781794"/>
          </a:xfrm>
        </p:grpSpPr>
        <p:sp>
          <p:nvSpPr>
            <p:cNvPr id="8" name="Oval 7"/>
            <p:cNvSpPr/>
            <p:nvPr/>
          </p:nvSpPr>
          <p:spPr>
            <a:xfrm>
              <a:off x="5079486" y="4550744"/>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Oval 9"/>
            <p:cNvSpPr/>
            <p:nvPr/>
          </p:nvSpPr>
          <p:spPr>
            <a:xfrm>
              <a:off x="4643797" y="4327637"/>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pic>
        <p:nvPicPr>
          <p:cNvPr id="12"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747" y="2542382"/>
            <a:ext cx="854946" cy="1656873"/>
          </a:xfrm>
          <a:prstGeom prst="rect">
            <a:avLst/>
          </a:prstGeom>
        </p:spPr>
      </p:pic>
      <p:pic>
        <p:nvPicPr>
          <p:cNvPr id="13" name="Content Placeholder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1576" y="2542382"/>
            <a:ext cx="830257" cy="1812789"/>
          </a:xfrm>
          <a:prstGeom prst="rect">
            <a:avLst/>
          </a:prstGeom>
        </p:spPr>
      </p:pic>
    </p:spTree>
    <p:extLst>
      <p:ext uri="{BB962C8B-B14F-4D97-AF65-F5344CB8AC3E}">
        <p14:creationId xmlns:p14="http://schemas.microsoft.com/office/powerpoint/2010/main" val="291141155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Output Demonstration</a:t>
            </a:r>
            <a:br>
              <a:rPr lang="en-US" baseline="0" dirty="0" smtClean="0"/>
            </a:br>
            <a:r>
              <a:rPr lang="en-US" baseline="0" dirty="0" smtClean="0"/>
              <a:t>(</a:t>
            </a:r>
            <a:r>
              <a:rPr lang="en-US" sz="4000" kern="1200" cap="none" baseline="0" dirty="0" smtClean="0">
                <a:ln w="3175" cmpd="sng">
                  <a:noFill/>
                </a:ln>
                <a:solidFill>
                  <a:schemeClr val="tx1">
                    <a:lumMod val="85000"/>
                    <a:lumOff val="15000"/>
                  </a:schemeClr>
                </a:solidFill>
                <a:effectLst/>
                <a:latin typeface="+mj-lt"/>
                <a:ea typeface="+mj-ea"/>
                <a:cs typeface="+mj-cs"/>
              </a:rPr>
              <a:t>Protocols)</a:t>
            </a:r>
            <a:endParaRPr lang="en-US" dirty="0"/>
          </a:p>
        </p:txBody>
      </p:sp>
      <p:sp>
        <p:nvSpPr>
          <p:cNvPr id="9" name="Content Placeholder 8"/>
          <p:cNvSpPr>
            <a:spLocks noGrp="1"/>
          </p:cNvSpPr>
          <p:nvPr>
            <p:ph sz="half" idx="1"/>
          </p:nvPr>
        </p:nvSpPr>
        <p:spPr/>
        <p:txBody>
          <a:bodyPr>
            <a:normAutofit fontScale="92500"/>
          </a:bodyPr>
          <a:lstStyle/>
          <a:p>
            <a:r>
              <a:rPr lang="en-US" dirty="0" smtClean="0"/>
              <a:t>One key task is to absorb and demonstrate the mechanical output of the S.H.O. Drive.</a:t>
            </a:r>
          </a:p>
          <a:p>
            <a:r>
              <a:rPr lang="en-US" dirty="0"/>
              <a:t>To do this demonstration, I will use a propeller, which will transfer out mechanical energy to air, producing wind.</a:t>
            </a:r>
            <a:endParaRPr lang="en-US" dirty="0" smtClean="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114</a:t>
            </a:fld>
            <a:endParaRPr lang="en-US" dirty="0"/>
          </a:p>
        </p:txBody>
      </p:sp>
    </p:spTree>
    <p:extLst>
      <p:ext uri="{BB962C8B-B14F-4D97-AF65-F5344CB8AC3E}">
        <p14:creationId xmlns:p14="http://schemas.microsoft.com/office/powerpoint/2010/main" val="408616514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Fan Blades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Phase 4</a:t>
            </a:r>
            <a:r>
              <a:rPr lang="en-US" sz="4000" kern="1200" cap="none" baseline="0" dirty="0" smtClean="0">
                <a:ln w="3175" cmpd="sng">
                  <a:noFill/>
                </a:ln>
                <a:solidFill>
                  <a:schemeClr val="tx1">
                    <a:lumMod val="85000"/>
                    <a:lumOff val="15000"/>
                  </a:schemeClr>
                </a:solidFill>
                <a:effectLst/>
                <a:latin typeface="+mj-lt"/>
                <a:ea typeface="+mj-ea"/>
                <a:cs typeface="+mj-cs"/>
              </a:rPr>
              <a:t> Parts</a:t>
            </a:r>
            <a:r>
              <a:rPr lang="en-US" sz="4000" kern="1200" cap="none" baseline="0" dirty="0" smtClean="0">
                <a:ln w="3175" cmpd="sng">
                  <a:noFill/>
                </a:ln>
                <a:solidFill>
                  <a:schemeClr val="tx1">
                    <a:lumMod val="85000"/>
                    <a:lumOff val="15000"/>
                  </a:schemeClr>
                </a:solidFill>
                <a:effectLst/>
              </a:rPr>
              <a:t>)</a:t>
            </a:r>
            <a:endParaRPr lang="en-US" dirty="0"/>
          </a:p>
        </p:txBody>
      </p:sp>
      <p:sp>
        <p:nvSpPr>
          <p:cNvPr id="9" name="Content Placeholder 8"/>
          <p:cNvSpPr>
            <a:spLocks noGrp="1"/>
          </p:cNvSpPr>
          <p:nvPr>
            <p:ph sz="half" idx="1"/>
          </p:nvPr>
        </p:nvSpPr>
        <p:spPr/>
        <p:txBody>
          <a:bodyPr>
            <a:normAutofit fontScale="85000" lnSpcReduction="10000"/>
          </a:bodyPr>
          <a:lstStyle/>
          <a:p>
            <a:r>
              <a:rPr lang="en-US" dirty="0" smtClean="0"/>
              <a:t>This</a:t>
            </a:r>
            <a:r>
              <a:rPr lang="en-US" baseline="0" dirty="0" smtClean="0"/>
              <a:t> </a:t>
            </a:r>
            <a:r>
              <a:rPr lang="en-US" sz="3800" dirty="0" smtClean="0"/>
              <a:t>Automotive cooling fan</a:t>
            </a:r>
            <a:r>
              <a:rPr lang="en-US" sz="2500" dirty="0" smtClean="0"/>
              <a:t> has 5 blades and has a diameter of </a:t>
            </a:r>
            <a:r>
              <a:rPr lang="en-US" sz="2800" dirty="0" smtClean="0"/>
              <a:t>12” (or about 30 cm)</a:t>
            </a:r>
            <a:r>
              <a:rPr lang="en-US" sz="2500" dirty="0" smtClean="0"/>
              <a:t>.</a:t>
            </a:r>
          </a:p>
          <a:p>
            <a:r>
              <a:rPr lang="en-US" sz="2500" baseline="0" dirty="0" smtClean="0"/>
              <a:t>I purchased</a:t>
            </a:r>
            <a:r>
              <a:rPr lang="en-US" sz="2500" dirty="0" smtClean="0"/>
              <a:t> this item from </a:t>
            </a:r>
            <a:r>
              <a:rPr lang="en-US" sz="3800" dirty="0" smtClean="0"/>
              <a:t>Flex-a-Lite</a:t>
            </a:r>
            <a:r>
              <a:rPr lang="en-US" dirty="0" smtClean="0"/>
              <a:t> </a:t>
            </a:r>
            <a:r>
              <a:rPr lang="en-US" dirty="0"/>
              <a:t>through </a:t>
            </a:r>
            <a:r>
              <a:rPr lang="en-US" sz="3800" dirty="0"/>
              <a:t>Amazon.com</a:t>
            </a:r>
            <a:r>
              <a:rPr lang="en-US" dirty="0"/>
              <a:t> </a:t>
            </a:r>
            <a:endParaRPr lang="en-US" dirty="0" smtClean="0"/>
          </a:p>
          <a:p>
            <a:r>
              <a:rPr lang="en-US" dirty="0" smtClean="0"/>
              <a:t>It’s part number 1312</a:t>
            </a:r>
            <a:r>
              <a:rPr lang="en-US" dirty="0"/>
              <a:t>.</a:t>
            </a: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115</a:t>
            </a:fld>
            <a:endParaRPr lang="en-US" dirty="0"/>
          </a:p>
        </p:txBody>
      </p:sp>
    </p:spTree>
    <p:extLst>
      <p:ext uri="{BB962C8B-B14F-4D97-AF65-F5344CB8AC3E}">
        <p14:creationId xmlns:p14="http://schemas.microsoft.com/office/powerpoint/2010/main" val="87659999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Washers and Hex Nuts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Parts)</a:t>
            </a:r>
            <a:endParaRPr lang="en-US" dirty="0"/>
          </a:p>
        </p:txBody>
      </p:sp>
      <p:sp>
        <p:nvSpPr>
          <p:cNvPr id="9" name="Content Placeholder 8"/>
          <p:cNvSpPr>
            <a:spLocks noGrp="1"/>
          </p:cNvSpPr>
          <p:nvPr>
            <p:ph sz="half" idx="1"/>
          </p:nvPr>
        </p:nvSpPr>
        <p:spPr/>
        <p:txBody>
          <a:bodyPr>
            <a:normAutofit fontScale="62500" lnSpcReduction="20000"/>
          </a:bodyPr>
          <a:lstStyle/>
          <a:p>
            <a:r>
              <a:rPr lang="en-US" dirty="0" smtClean="0"/>
              <a:t>I </a:t>
            </a:r>
            <a:r>
              <a:rPr lang="en-US" dirty="0"/>
              <a:t>will </a:t>
            </a:r>
            <a:r>
              <a:rPr lang="en-US" dirty="0" smtClean="0"/>
              <a:t>secure the 12” (or 30 cm) diameter fan with its 5/8” (or 16 mm) bore hole, through </a:t>
            </a:r>
            <a:r>
              <a:rPr lang="en-US" dirty="0"/>
              <a:t>the </a:t>
            </a:r>
            <a:r>
              <a:rPr lang="en-US" dirty="0" smtClean="0"/>
              <a:t>5/8” (or 16 mm) diameter rod by compressing it between a pair of </a:t>
            </a:r>
            <a:r>
              <a:rPr lang="en-US" sz="5100" dirty="0" smtClean="0"/>
              <a:t>zinc-plated washers </a:t>
            </a:r>
            <a:r>
              <a:rPr lang="en-US" dirty="0" smtClean="0"/>
              <a:t>that I purchased at </a:t>
            </a:r>
            <a:r>
              <a:rPr lang="en-US" sz="5100" dirty="0" smtClean="0"/>
              <a:t>Lowe’s</a:t>
            </a:r>
            <a:r>
              <a:rPr lang="en-US" dirty="0" smtClean="0"/>
              <a:t> and a pair of </a:t>
            </a:r>
            <a:r>
              <a:rPr lang="en-US" sz="5100" dirty="0" smtClean="0"/>
              <a:t>zinc-plated hex nuts</a:t>
            </a:r>
            <a:r>
              <a:rPr lang="en-US" dirty="0" smtClean="0"/>
              <a:t> that I purchased at </a:t>
            </a:r>
            <a:r>
              <a:rPr lang="en-US" sz="5100" dirty="0" smtClean="0"/>
              <a:t>Tacoma Screw</a:t>
            </a:r>
            <a:r>
              <a:rPr lang="en-US" dirty="0" smtClean="0"/>
              <a:t>.</a:t>
            </a: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6" name="Slide Number Placeholder 5"/>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116</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025" y="5516694"/>
            <a:ext cx="3336925" cy="36261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025" y="2554292"/>
            <a:ext cx="1006475" cy="100647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838950" y="2538418"/>
            <a:ext cx="1143000" cy="1028700"/>
          </a:xfrm>
          <a:prstGeom prst="rect">
            <a:avLst/>
          </a:prstGeom>
        </p:spPr>
      </p:pic>
    </p:spTree>
    <p:extLst>
      <p:ext uri="{BB962C8B-B14F-4D97-AF65-F5344CB8AC3E}">
        <p14:creationId xmlns:p14="http://schemas.microsoft.com/office/powerpoint/2010/main" val="113108972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Adjustable Wrench</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Phase 4</a:t>
            </a:r>
            <a:r>
              <a:rPr lang="en-US" sz="4000" kern="1200" cap="none" baseline="0" dirty="0" smtClean="0">
                <a:ln w="3175" cmpd="sng">
                  <a:noFill/>
                </a:ln>
                <a:solidFill>
                  <a:schemeClr val="tx1">
                    <a:lumMod val="85000"/>
                    <a:lumOff val="15000"/>
                  </a:schemeClr>
                </a:solidFill>
                <a:effectLst/>
                <a:latin typeface="+mj-lt"/>
                <a:ea typeface="+mj-ea"/>
                <a:cs typeface="+mj-cs"/>
              </a:rPr>
              <a:t> Tools)</a:t>
            </a:r>
            <a:endParaRPr lang="en-US" dirty="0"/>
          </a:p>
        </p:txBody>
      </p:sp>
      <p:sp>
        <p:nvSpPr>
          <p:cNvPr id="9" name="Content Placeholder 8"/>
          <p:cNvSpPr>
            <a:spLocks noGrp="1"/>
          </p:cNvSpPr>
          <p:nvPr>
            <p:ph sz="half" idx="1"/>
          </p:nvPr>
        </p:nvSpPr>
        <p:spPr/>
        <p:txBody>
          <a:bodyPr>
            <a:normAutofit fontScale="70000" lnSpcReduction="20000"/>
          </a:bodyPr>
          <a:lstStyle/>
          <a:p>
            <a:r>
              <a:rPr lang="en-US" dirty="0" smtClean="0"/>
              <a:t>To tighten the hex nuts against the washers and the propeller, I purchased </a:t>
            </a:r>
            <a:r>
              <a:rPr lang="en-US" dirty="0"/>
              <a:t>a </a:t>
            </a:r>
            <a:r>
              <a:rPr lang="en-US" sz="4600" dirty="0" smtClean="0"/>
              <a:t>Kobalt 8-in (about 200 mm) Chrome Vanadium Steel Adjustable Wrench</a:t>
            </a:r>
            <a:r>
              <a:rPr lang="en-US" dirty="0" smtClean="0"/>
              <a:t> from </a:t>
            </a:r>
            <a:r>
              <a:rPr lang="en-US" sz="4600" dirty="0" smtClean="0"/>
              <a:t>Lowe’s</a:t>
            </a:r>
            <a:r>
              <a:rPr lang="en-US" dirty="0" smtClean="0"/>
              <a:t>.</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117</a:t>
            </a:fld>
            <a:endParaRPr lang="en-US" dirty="0"/>
          </a:p>
        </p:txBody>
      </p:sp>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025" y="2542381"/>
            <a:ext cx="1489075" cy="14890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481" y="2664956"/>
            <a:ext cx="1006475" cy="100647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024" y="5517385"/>
            <a:ext cx="3330575" cy="361922"/>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619875" y="4336257"/>
            <a:ext cx="1143000" cy="1028700"/>
          </a:xfrm>
          <a:prstGeom prst="rect">
            <a:avLst/>
          </a:prstGeom>
        </p:spPr>
      </p:pic>
    </p:spTree>
    <p:extLst>
      <p:ext uri="{BB962C8B-B14F-4D97-AF65-F5344CB8AC3E}">
        <p14:creationId xmlns:p14="http://schemas.microsoft.com/office/powerpoint/2010/main" val="97337113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Tachometer</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Measuring Devices)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To measure rotation speed, I will use the </a:t>
            </a:r>
            <a:r>
              <a:rPr lang="en-US" sz="4100" dirty="0" smtClean="0"/>
              <a:t>AGPtek </a:t>
            </a:r>
            <a:r>
              <a:rPr lang="en-US" sz="4100" dirty="0"/>
              <a:t>Professional Digital Laser Photo </a:t>
            </a:r>
            <a:r>
              <a:rPr lang="en-US" sz="4100" dirty="0" smtClean="0"/>
              <a:t>Tachometer</a:t>
            </a:r>
            <a:r>
              <a:rPr lang="en-US" dirty="0" smtClean="0"/>
              <a:t> that I purchased from </a:t>
            </a:r>
            <a:r>
              <a:rPr lang="en-US" sz="4100" dirty="0" smtClean="0"/>
              <a:t>AGPtek</a:t>
            </a:r>
            <a:r>
              <a:rPr lang="en-US" dirty="0" smtClean="0"/>
              <a:t> through </a:t>
            </a:r>
            <a:r>
              <a:rPr lang="en-US" sz="4100" dirty="0" smtClean="0"/>
              <a:t>Amazon.com</a:t>
            </a:r>
            <a:endParaRPr lang="en-US" sz="4100" dirty="0"/>
          </a:p>
        </p:txBody>
      </p:sp>
      <p:pic>
        <p:nvPicPr>
          <p:cNvPr id="5" name="Content Placeholder 4"/>
          <p:cNvPicPr>
            <a:picLocks noGrp="1" noChangeAspect="1"/>
          </p:cNvPicPr>
          <p:nvPr>
            <p:ph sz="half" idx="2"/>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118</a:t>
            </a:fld>
            <a:endParaRPr lang="en-US" dirty="0"/>
          </a:p>
        </p:txBody>
      </p:sp>
    </p:spTree>
    <p:extLst>
      <p:ext uri="{BB962C8B-B14F-4D97-AF65-F5344CB8AC3E}">
        <p14:creationId xmlns:p14="http://schemas.microsoft.com/office/powerpoint/2010/main" val="346050757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737" y="2852738"/>
            <a:ext cx="2592388" cy="2272660"/>
          </a:xfrm>
          <a:prstGeom prst="rect">
            <a:avLst/>
          </a:prstGeom>
        </p:spPr>
      </p:pic>
      <p:sp>
        <p:nvSpPr>
          <p:cNvPr id="2" name="Title 1"/>
          <p:cNvSpPr>
            <a:spLocks noGrp="1"/>
          </p:cNvSpPr>
          <p:nvPr>
            <p:ph type="title"/>
          </p:nvPr>
        </p:nvSpPr>
        <p:spPr/>
        <p:txBody>
          <a:bodyPr>
            <a:normAutofit fontScale="90000"/>
          </a:bodyPr>
          <a:lstStyle/>
          <a:p>
            <a:r>
              <a:rPr lang="en-US" dirty="0" smtClean="0"/>
              <a:t>Tachometer</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Tools)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To properly use the AGPtek Professional Digital Laser Photo Tachometer, I must use the reflective tape that was included with the kit.</a:t>
            </a:r>
          </a:p>
          <a:p>
            <a:r>
              <a:rPr lang="en-US" dirty="0" smtClean="0"/>
              <a:t>This included reflective tape is designed to allow photo tachometers to accurately measure rotational speed.</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74506" y="3533362"/>
            <a:ext cx="2401094" cy="2401094"/>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119</a:t>
            </a:fld>
            <a:endParaRPr lang="en-US" dirty="0"/>
          </a:p>
        </p:txBody>
      </p:sp>
    </p:spTree>
    <p:extLst>
      <p:ext uri="{BB962C8B-B14F-4D97-AF65-F5344CB8AC3E}">
        <p14:creationId xmlns:p14="http://schemas.microsoft.com/office/powerpoint/2010/main" val="258366872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Visual</a:t>
            </a:r>
            <a:r>
              <a:rPr lang="en-US" baseline="0" dirty="0" smtClean="0"/>
              <a:t> Evidence</a:t>
            </a:r>
            <a:r>
              <a:rPr lang="en-US" dirty="0" smtClean="0"/>
              <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Protocols</a:t>
            </a:r>
            <a:r>
              <a:rPr lang="en-US" dirty="0" smtClean="0"/>
              <a:t>)</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After the S.H.O. Drive is built, tests will follow.</a:t>
            </a:r>
          </a:p>
          <a:p>
            <a:r>
              <a:rPr lang="en-US" dirty="0" smtClean="0"/>
              <a:t>The plan is to run extended duration tests, some which will run for hours, and others for </a:t>
            </a:r>
            <a:r>
              <a:rPr lang="en-US" i="1" dirty="0" smtClean="0"/>
              <a:t>days</a:t>
            </a:r>
            <a:r>
              <a:rPr lang="en-US" dirty="0" smtClean="0"/>
              <a:t>.</a:t>
            </a:r>
          </a:p>
          <a:p>
            <a:r>
              <a:rPr lang="en-US" dirty="0" smtClean="0"/>
              <a:t>An appropriate video recording device is required to provide a visual record for these tests as they happen.</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958385"/>
            <a:ext cx="3336925" cy="2504918"/>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12</a:t>
            </a:fld>
            <a:endParaRPr lang="en-US" dirty="0"/>
          </a:p>
        </p:txBody>
      </p:sp>
    </p:spTree>
    <p:extLst>
      <p:ext uri="{BB962C8B-B14F-4D97-AF65-F5344CB8AC3E}">
        <p14:creationId xmlns:p14="http://schemas.microsoft.com/office/powerpoint/2010/main" val="387857664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Compact Disc</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Compatibility)</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I will apply the reflective tape onto the label side of a CD, which I will then insert over the 5/8” diameter threaded rod.</a:t>
            </a:r>
          </a:p>
          <a:p>
            <a:r>
              <a:rPr lang="en-US" dirty="0" smtClean="0"/>
              <a:t>The diameter of the CD’s center hole is 15mm. As a result, if you take the depth of the threads into account, the CD should hold steady without modifying it.</a:t>
            </a:r>
          </a:p>
          <a:p>
            <a:r>
              <a:rPr lang="en-US" dirty="0" smtClean="0"/>
              <a:t>The CD will be secured onto the shaft with hex nuts.</a:t>
            </a: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98754" y="2542381"/>
            <a:ext cx="3029463" cy="3029463"/>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120</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763" y="4066032"/>
            <a:ext cx="1112043" cy="16192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57762" y="4066032"/>
            <a:ext cx="1112043" cy="16192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754" y="5571844"/>
            <a:ext cx="3029463" cy="32920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391401" y="5248275"/>
            <a:ext cx="436816" cy="393135"/>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391401" y="4924706"/>
            <a:ext cx="436816" cy="393135"/>
          </a:xfrm>
          <a:prstGeom prst="rect">
            <a:avLst/>
          </a:prstGeom>
        </p:spPr>
      </p:pic>
    </p:spTree>
    <p:extLst>
      <p:ext uri="{BB962C8B-B14F-4D97-AF65-F5344CB8AC3E}">
        <p14:creationId xmlns:p14="http://schemas.microsoft.com/office/powerpoint/2010/main" val="408095374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Plastic </a:t>
            </a:r>
            <a:r>
              <a:rPr lang="en-US" dirty="0"/>
              <a:t>Furniture Tips</a:t>
            </a:r>
            <a:r>
              <a:rPr lang="en-US" baseline="0" dirty="0" smtClean="0"/>
              <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Phase 4</a:t>
            </a:r>
            <a:r>
              <a:rPr lang="en-US" sz="4000" kern="1200" cap="none" baseline="0" dirty="0" smtClean="0">
                <a:ln w="3175" cmpd="sng">
                  <a:noFill/>
                </a:ln>
                <a:solidFill>
                  <a:schemeClr val="tx1">
                    <a:lumMod val="85000"/>
                    <a:lumOff val="15000"/>
                  </a:schemeClr>
                </a:solidFill>
                <a:effectLst/>
                <a:latin typeface="+mj-lt"/>
                <a:ea typeface="+mj-ea"/>
                <a:cs typeface="+mj-cs"/>
              </a:rPr>
              <a:t> Parts)</a:t>
            </a:r>
            <a:endParaRPr lang="en-US" dirty="0"/>
          </a:p>
        </p:txBody>
      </p:sp>
      <p:sp>
        <p:nvSpPr>
          <p:cNvPr id="9" name="Content Placeholder 8"/>
          <p:cNvSpPr>
            <a:spLocks noGrp="1"/>
          </p:cNvSpPr>
          <p:nvPr>
            <p:ph sz="half" idx="1"/>
          </p:nvPr>
        </p:nvSpPr>
        <p:spPr/>
        <p:txBody>
          <a:bodyPr>
            <a:normAutofit fontScale="92500" lnSpcReduction="20000"/>
          </a:bodyPr>
          <a:lstStyle/>
          <a:p>
            <a:r>
              <a:rPr lang="en-US" dirty="0" smtClean="0"/>
              <a:t>To prevent the ends of the shaft from damaging things, I will cover them with </a:t>
            </a:r>
            <a:r>
              <a:rPr lang="en-US" sz="3500" dirty="0" smtClean="0"/>
              <a:t>5/8” (or 16 mm) Black </a:t>
            </a:r>
            <a:r>
              <a:rPr lang="en-US" sz="3500" dirty="0"/>
              <a:t>Plastic </a:t>
            </a:r>
            <a:r>
              <a:rPr lang="en-US" sz="3500" dirty="0" smtClean="0"/>
              <a:t>Furniture Tips</a:t>
            </a:r>
            <a:r>
              <a:rPr lang="en-US" sz="3200" dirty="0" smtClean="0"/>
              <a:t> </a:t>
            </a:r>
            <a:r>
              <a:rPr lang="en-US" dirty="0" smtClean="0"/>
              <a:t>from the </a:t>
            </a:r>
            <a:r>
              <a:rPr lang="en-US" sz="3500" dirty="0" smtClean="0"/>
              <a:t>Hillman Group</a:t>
            </a:r>
            <a:r>
              <a:rPr lang="en-US" sz="3200" dirty="0" smtClean="0"/>
              <a:t> </a:t>
            </a:r>
            <a:r>
              <a:rPr lang="en-US" dirty="0" smtClean="0"/>
              <a:t>that I purchased at </a:t>
            </a:r>
            <a:r>
              <a:rPr lang="en-US" sz="3500" dirty="0" smtClean="0"/>
              <a:t>Lowe’s</a:t>
            </a:r>
            <a:r>
              <a:rPr lang="en-US" dirty="0" smtClean="0"/>
              <a:t>.</a:t>
            </a:r>
            <a:endParaRPr lang="en-US" dirty="0"/>
          </a:p>
        </p:txBody>
      </p:sp>
      <p:pic>
        <p:nvPicPr>
          <p:cNvPr id="4" name="Content Placeholder 3"/>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6713317" y="4201132"/>
            <a:ext cx="866774" cy="171569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121</a:t>
            </a:fld>
            <a:endParaRPr lang="en-US" dirty="0"/>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900000">
            <a:off x="4588634" y="4029850"/>
            <a:ext cx="3330575" cy="361922"/>
          </a:xfrm>
          <a:prstGeom prst="rect">
            <a:avLst/>
          </a:prstGeom>
        </p:spPr>
      </p:pic>
      <p:pic>
        <p:nvPicPr>
          <p:cNvPr id="10" name="Content Placeholder 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948426" y="2533379"/>
            <a:ext cx="848921" cy="1715695"/>
          </a:xfrm>
          <a:prstGeom prst="rect">
            <a:avLst/>
          </a:prstGeom>
        </p:spPr>
      </p:pic>
    </p:spTree>
    <p:extLst>
      <p:ext uri="{BB962C8B-B14F-4D97-AF65-F5344CB8AC3E}">
        <p14:creationId xmlns:p14="http://schemas.microsoft.com/office/powerpoint/2010/main" val="237644402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Electrical Tape</a:t>
            </a:r>
            <a:r>
              <a:rPr lang="en-US" baseline="0" dirty="0" smtClean="0"/>
              <a:t/>
            </a:r>
            <a:br>
              <a:rPr lang="en-US" baseline="0" dirty="0" smtClean="0"/>
            </a:br>
            <a:r>
              <a:rPr lang="en-US" baseline="0" dirty="0" smtClean="0"/>
              <a:t>(</a:t>
            </a:r>
            <a:r>
              <a:rPr lang="en-US" sz="4000" kern="1200" cap="none" baseline="0" dirty="0" smtClean="0">
                <a:ln w="3175" cmpd="sng">
                  <a:noFill/>
                </a:ln>
                <a:solidFill>
                  <a:schemeClr val="tx1">
                    <a:lumMod val="85000"/>
                    <a:lumOff val="15000"/>
                  </a:schemeClr>
                </a:solidFill>
                <a:effectLst/>
                <a:latin typeface="+mj-lt"/>
                <a:ea typeface="+mj-ea"/>
                <a:cs typeface="+mj-cs"/>
              </a:rPr>
              <a:t>Parts)</a:t>
            </a:r>
            <a:endParaRPr lang="en-US" dirty="0"/>
          </a:p>
        </p:txBody>
      </p:sp>
      <p:sp>
        <p:nvSpPr>
          <p:cNvPr id="9" name="Content Placeholder 8"/>
          <p:cNvSpPr>
            <a:spLocks noGrp="1"/>
          </p:cNvSpPr>
          <p:nvPr>
            <p:ph sz="half" idx="1"/>
          </p:nvPr>
        </p:nvSpPr>
        <p:spPr/>
        <p:txBody>
          <a:bodyPr>
            <a:normAutofit fontScale="85000" lnSpcReduction="20000"/>
          </a:bodyPr>
          <a:lstStyle/>
          <a:p>
            <a:r>
              <a:rPr lang="en-US" dirty="0" smtClean="0"/>
              <a:t>In order to form a tight grip between</a:t>
            </a:r>
            <a:r>
              <a:rPr lang="en-US" baseline="0" dirty="0" smtClean="0"/>
              <a:t> the</a:t>
            </a:r>
            <a:r>
              <a:rPr lang="en-US" dirty="0" smtClean="0"/>
              <a:t> shaft and the Plastic Furniture Tips, I will use the </a:t>
            </a:r>
            <a:r>
              <a:rPr lang="en-US" sz="3800" dirty="0"/>
              <a:t>Scotch Professional Grade 35 Red Vinyl Electrical </a:t>
            </a:r>
            <a:r>
              <a:rPr lang="en-US" sz="3800" dirty="0" smtClean="0"/>
              <a:t>Tape</a:t>
            </a:r>
            <a:r>
              <a:rPr lang="en-US" dirty="0" smtClean="0"/>
              <a:t>,</a:t>
            </a:r>
            <a:r>
              <a:rPr lang="en-US" baseline="0" dirty="0" smtClean="0"/>
              <a:t> also from </a:t>
            </a:r>
            <a:r>
              <a:rPr lang="en-US" sz="3800" baseline="0" dirty="0" smtClean="0"/>
              <a:t>Lowe’s</a:t>
            </a:r>
            <a:r>
              <a:rPr lang="en-US" baseline="0" dirty="0" smtClean="0"/>
              <a:t>.</a:t>
            </a:r>
            <a:endParaRPr lang="en-US" dirty="0" smtClean="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26994" y="4324350"/>
            <a:ext cx="1554956" cy="1554956"/>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122</a:t>
            </a:fld>
            <a:endParaRPr lang="en-US" dirty="0"/>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645024" y="5517385"/>
            <a:ext cx="3330575" cy="3619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324" y="2619174"/>
            <a:ext cx="2695776" cy="2695776"/>
          </a:xfrm>
          <a:prstGeom prst="rect">
            <a:avLst/>
          </a:prstGeom>
        </p:spPr>
      </p:pic>
    </p:spTree>
    <p:extLst>
      <p:ext uri="{BB962C8B-B14F-4D97-AF65-F5344CB8AC3E}">
        <p14:creationId xmlns:p14="http://schemas.microsoft.com/office/powerpoint/2010/main" val="329349510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Electrical Resistance</a:t>
            </a:r>
            <a:br>
              <a:rPr lang="en-US" baseline="0" dirty="0" smtClean="0"/>
            </a:br>
            <a:r>
              <a:rPr lang="en-US" baseline="0" dirty="0" smtClean="0"/>
              <a:t>(Pre</a:t>
            </a:r>
            <a:r>
              <a:rPr lang="en-US" dirty="0" smtClean="0"/>
              <a:t>-run </a:t>
            </a:r>
            <a:r>
              <a:rPr lang="en-US" sz="4000" kern="1200" cap="none" dirty="0" smtClean="0">
                <a:ln w="3175" cmpd="sng">
                  <a:noFill/>
                </a:ln>
                <a:solidFill>
                  <a:schemeClr val="tx1">
                    <a:lumMod val="85000"/>
                    <a:lumOff val="15000"/>
                  </a:schemeClr>
                </a:solidFill>
                <a:effectLst/>
                <a:latin typeface="+mj-lt"/>
                <a:ea typeface="+mj-ea"/>
                <a:cs typeface="+mj-cs"/>
              </a:rPr>
              <a:t>Testing)</a:t>
            </a:r>
            <a:endParaRPr lang="en-US" dirty="0"/>
          </a:p>
        </p:txBody>
      </p:sp>
      <p:sp>
        <p:nvSpPr>
          <p:cNvPr id="9" name="Content Placeholder 8"/>
          <p:cNvSpPr>
            <a:spLocks noGrp="1"/>
          </p:cNvSpPr>
          <p:nvPr>
            <p:ph sz="half" idx="1"/>
          </p:nvPr>
        </p:nvSpPr>
        <p:spPr/>
        <p:txBody>
          <a:bodyPr>
            <a:normAutofit/>
          </a:bodyPr>
          <a:lstStyle/>
          <a:p>
            <a:r>
              <a:rPr lang="en-US" dirty="0" smtClean="0"/>
              <a:t>To measure the </a:t>
            </a:r>
            <a:r>
              <a:rPr lang="en-US" sz="3200" dirty="0" smtClean="0"/>
              <a:t>electrical resistance</a:t>
            </a:r>
            <a:r>
              <a:rPr lang="en-US" dirty="0" smtClean="0"/>
              <a:t> of the S.H.O. Winding, I will be using the Vichy </a:t>
            </a:r>
            <a:r>
              <a:rPr lang="nb-NO" dirty="0" smtClean="0"/>
              <a:t>VC480C+ </a:t>
            </a:r>
            <a:r>
              <a:rPr lang="nb-NO" dirty="0"/>
              <a:t>Digital Milli-ohm </a:t>
            </a:r>
            <a:r>
              <a:rPr lang="nb-NO" dirty="0" smtClean="0"/>
              <a:t>Meter.</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635815"/>
            <a:ext cx="3336925" cy="3150057"/>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123</a:t>
            </a:fld>
            <a:endParaRPr lang="en-US" dirty="0"/>
          </a:p>
        </p:txBody>
      </p:sp>
    </p:spTree>
    <p:extLst>
      <p:ext uri="{BB962C8B-B14F-4D97-AF65-F5344CB8AC3E}">
        <p14:creationId xmlns:p14="http://schemas.microsoft.com/office/powerpoint/2010/main" val="25291486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prstClr val="black">
                    <a:lumMod val="85000"/>
                    <a:lumOff val="15000"/>
                  </a:prstClr>
                </a:solidFill>
              </a:rPr>
              <a:t>Magnetic Inductance</a:t>
            </a:r>
            <a:br>
              <a:rPr lang="en-US" dirty="0">
                <a:solidFill>
                  <a:prstClr val="black">
                    <a:lumMod val="85000"/>
                    <a:lumOff val="15000"/>
                  </a:prstClr>
                </a:solidFill>
              </a:rPr>
            </a:br>
            <a:r>
              <a:rPr lang="en-US" dirty="0" smtClean="0">
                <a:solidFill>
                  <a:prstClr val="black">
                    <a:lumMod val="85000"/>
                    <a:lumOff val="15000"/>
                  </a:prstClr>
                </a:solidFill>
              </a:rPr>
              <a:t>(Pre-run Testing</a:t>
            </a:r>
            <a:r>
              <a:rPr lang="en-US" dirty="0">
                <a:solidFill>
                  <a:prstClr val="black">
                    <a:lumMod val="85000"/>
                    <a:lumOff val="15000"/>
                  </a:prstClr>
                </a:solidFill>
              </a:rPr>
              <a:t>)</a:t>
            </a:r>
            <a:endParaRPr lang="en-US" dirty="0"/>
          </a:p>
        </p:txBody>
      </p:sp>
      <p:sp>
        <p:nvSpPr>
          <p:cNvPr id="9" name="Content Placeholder 8"/>
          <p:cNvSpPr>
            <a:spLocks noGrp="1"/>
          </p:cNvSpPr>
          <p:nvPr>
            <p:ph sz="half" idx="1"/>
          </p:nvPr>
        </p:nvSpPr>
        <p:spPr/>
        <p:txBody>
          <a:bodyPr>
            <a:normAutofit/>
          </a:bodyPr>
          <a:lstStyle/>
          <a:p>
            <a:pPr lvl="0">
              <a:buClr>
                <a:srgbClr val="83992A"/>
              </a:buClr>
            </a:pPr>
            <a:r>
              <a:rPr lang="en-US" dirty="0">
                <a:solidFill>
                  <a:prstClr val="black">
                    <a:lumMod val="85000"/>
                    <a:lumOff val="15000"/>
                  </a:prstClr>
                </a:solidFill>
              </a:rPr>
              <a:t>To measure the </a:t>
            </a:r>
            <a:r>
              <a:rPr lang="en-US" sz="3200" dirty="0">
                <a:solidFill>
                  <a:prstClr val="black">
                    <a:lumMod val="85000"/>
                    <a:lumOff val="15000"/>
                  </a:prstClr>
                </a:solidFill>
              </a:rPr>
              <a:t>magnetic inductance</a:t>
            </a:r>
            <a:r>
              <a:rPr lang="en-US" dirty="0">
                <a:solidFill>
                  <a:prstClr val="black">
                    <a:lumMod val="85000"/>
                    <a:lumOff val="15000"/>
                  </a:prstClr>
                </a:solidFill>
              </a:rPr>
              <a:t> of the S.H.O. Winding as a function of rotor position, I will use the Sinometer VC6243+ LC </a:t>
            </a:r>
            <a:r>
              <a:rPr lang="en-US" dirty="0" smtClean="0">
                <a:solidFill>
                  <a:prstClr val="black">
                    <a:lumMod val="85000"/>
                    <a:lumOff val="15000"/>
                  </a:prstClr>
                </a:solidFill>
              </a:rPr>
              <a:t>meter.</a:t>
            </a:r>
            <a:endParaRPr lang="en-US" dirty="0">
              <a:solidFill>
                <a:prstClr val="black">
                  <a:lumMod val="85000"/>
                  <a:lumOff val="15000"/>
                </a:prstClr>
              </a:solidFill>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24300" y="2487613"/>
            <a:ext cx="1778374" cy="3446462"/>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124</a:t>
            </a:fld>
            <a:endParaRPr lang="en-US" dirty="0"/>
          </a:p>
        </p:txBody>
      </p:sp>
    </p:spTree>
    <p:extLst>
      <p:ext uri="{BB962C8B-B14F-4D97-AF65-F5344CB8AC3E}">
        <p14:creationId xmlns:p14="http://schemas.microsoft.com/office/powerpoint/2010/main" val="373417301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prstClr val="black">
                    <a:lumMod val="85000"/>
                    <a:lumOff val="15000"/>
                  </a:prstClr>
                </a:solidFill>
              </a:rPr>
              <a:t>Induced </a:t>
            </a:r>
            <a:r>
              <a:rPr lang="en-US" dirty="0" smtClean="0">
                <a:solidFill>
                  <a:prstClr val="black">
                    <a:lumMod val="85000"/>
                    <a:lumOff val="15000"/>
                  </a:prstClr>
                </a:solidFill>
              </a:rPr>
              <a:t>Voltage vs. Rotation</a:t>
            </a:r>
            <a:r>
              <a:rPr lang="en-US" dirty="0">
                <a:solidFill>
                  <a:prstClr val="black">
                    <a:lumMod val="85000"/>
                    <a:lumOff val="15000"/>
                  </a:prstClr>
                </a:solidFill>
              </a:rPr>
              <a:t/>
            </a:r>
            <a:br>
              <a:rPr lang="en-US" dirty="0">
                <a:solidFill>
                  <a:prstClr val="black">
                    <a:lumMod val="85000"/>
                    <a:lumOff val="15000"/>
                  </a:prstClr>
                </a:solidFill>
              </a:rPr>
            </a:br>
            <a:r>
              <a:rPr lang="en-US" dirty="0" smtClean="0">
                <a:solidFill>
                  <a:prstClr val="black">
                    <a:lumMod val="85000"/>
                    <a:lumOff val="15000"/>
                  </a:prstClr>
                </a:solidFill>
              </a:rPr>
              <a:t>(Pre-run Testing</a:t>
            </a:r>
            <a:r>
              <a:rPr lang="en-US" dirty="0">
                <a:solidFill>
                  <a:prstClr val="black">
                    <a:lumMod val="85000"/>
                    <a:lumOff val="15000"/>
                  </a:prstClr>
                </a:solidFill>
              </a:rPr>
              <a:t>)</a:t>
            </a:r>
            <a:endParaRPr lang="en-US" dirty="0"/>
          </a:p>
        </p:txBody>
      </p:sp>
      <p:sp>
        <p:nvSpPr>
          <p:cNvPr id="9" name="Content Placeholder 8"/>
          <p:cNvSpPr>
            <a:spLocks noGrp="1"/>
          </p:cNvSpPr>
          <p:nvPr>
            <p:ph sz="half" idx="1"/>
          </p:nvPr>
        </p:nvSpPr>
        <p:spPr/>
        <p:txBody>
          <a:bodyPr>
            <a:normAutofit fontScale="92500" lnSpcReduction="20000"/>
          </a:bodyPr>
          <a:lstStyle/>
          <a:p>
            <a:pPr lvl="0">
              <a:buClr>
                <a:srgbClr val="83992A"/>
              </a:buClr>
            </a:pPr>
            <a:r>
              <a:rPr lang="en-US" dirty="0">
                <a:solidFill>
                  <a:prstClr val="black">
                    <a:lumMod val="85000"/>
                    <a:lumOff val="15000"/>
                  </a:prstClr>
                </a:solidFill>
              </a:rPr>
              <a:t>Using the Extech 411 RMS </a:t>
            </a:r>
            <a:r>
              <a:rPr lang="en-US" dirty="0" smtClean="0">
                <a:solidFill>
                  <a:prstClr val="black">
                    <a:lumMod val="85000"/>
                    <a:lumOff val="15000"/>
                  </a:prstClr>
                </a:solidFill>
              </a:rPr>
              <a:t>Multimeter and </a:t>
            </a:r>
            <a:r>
              <a:rPr lang="en-US" dirty="0">
                <a:solidFill>
                  <a:prstClr val="black">
                    <a:lumMod val="85000"/>
                    <a:lumOff val="15000"/>
                  </a:prstClr>
                </a:solidFill>
              </a:rPr>
              <a:t>the AGPtek Professional Digital Laser Photo Tachometer, I will measure the root mean square value of the </a:t>
            </a:r>
            <a:r>
              <a:rPr lang="en-US" sz="3500" dirty="0">
                <a:solidFill>
                  <a:prstClr val="black">
                    <a:lumMod val="85000"/>
                    <a:lumOff val="15000"/>
                  </a:prstClr>
                </a:solidFill>
              </a:rPr>
              <a:t>induced voltage</a:t>
            </a:r>
            <a:r>
              <a:rPr lang="en-US" dirty="0">
                <a:solidFill>
                  <a:prstClr val="black">
                    <a:lumMod val="85000"/>
                    <a:lumOff val="15000"/>
                  </a:prstClr>
                </a:solidFill>
              </a:rPr>
              <a:t> as a function of </a:t>
            </a:r>
            <a:r>
              <a:rPr lang="en-US" sz="3500" dirty="0">
                <a:solidFill>
                  <a:prstClr val="black">
                    <a:lumMod val="85000"/>
                    <a:lumOff val="15000"/>
                  </a:prstClr>
                </a:solidFill>
              </a:rPr>
              <a:t>rotation speed</a:t>
            </a:r>
            <a:r>
              <a:rPr lang="en-US" dirty="0">
                <a:solidFill>
                  <a:prstClr val="black">
                    <a:lumMod val="85000"/>
                    <a:lumOff val="15000"/>
                  </a:prstClr>
                </a:solidFill>
              </a:rPr>
              <a:t>.</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35008" y="2487613"/>
            <a:ext cx="1578479" cy="3446462"/>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125</a:t>
            </a:fld>
            <a:endParaRPr lang="en-US" dirty="0"/>
          </a:p>
        </p:txBody>
      </p:sp>
      <p:pic>
        <p:nvPicPr>
          <p:cNvPr id="6"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13487" y="3349725"/>
            <a:ext cx="1967342" cy="1967342"/>
          </a:xfrm>
          <a:prstGeom prst="rect">
            <a:avLst/>
          </a:prstGeom>
        </p:spPr>
      </p:pic>
    </p:spTree>
    <p:extLst>
      <p:ext uri="{BB962C8B-B14F-4D97-AF65-F5344CB8AC3E}">
        <p14:creationId xmlns:p14="http://schemas.microsoft.com/office/powerpoint/2010/main" val="215177712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prstClr val="black">
                    <a:lumMod val="85000"/>
                    <a:lumOff val="15000"/>
                  </a:prstClr>
                </a:solidFill>
              </a:rPr>
              <a:t>Electric Current</a:t>
            </a:r>
            <a:r>
              <a:rPr lang="en-US" dirty="0">
                <a:solidFill>
                  <a:prstClr val="black">
                    <a:lumMod val="85000"/>
                    <a:lumOff val="15000"/>
                  </a:prstClr>
                </a:solidFill>
              </a:rPr>
              <a:t/>
            </a:r>
            <a:br>
              <a:rPr lang="en-US" dirty="0">
                <a:solidFill>
                  <a:prstClr val="black">
                    <a:lumMod val="85000"/>
                    <a:lumOff val="15000"/>
                  </a:prstClr>
                </a:solidFill>
              </a:rPr>
            </a:br>
            <a:r>
              <a:rPr lang="en-US" dirty="0" smtClean="0">
                <a:solidFill>
                  <a:prstClr val="black">
                    <a:lumMod val="85000"/>
                    <a:lumOff val="15000"/>
                  </a:prstClr>
                </a:solidFill>
              </a:rPr>
              <a:t>(Run Testing</a:t>
            </a:r>
            <a:r>
              <a:rPr lang="en-US" dirty="0">
                <a:solidFill>
                  <a:prstClr val="black">
                    <a:lumMod val="85000"/>
                    <a:lumOff val="15000"/>
                  </a:prstClr>
                </a:solidFill>
              </a:rPr>
              <a:t>)</a:t>
            </a:r>
            <a:endParaRPr lang="en-US" dirty="0"/>
          </a:p>
        </p:txBody>
      </p:sp>
      <p:sp>
        <p:nvSpPr>
          <p:cNvPr id="9" name="Content Placeholder 8"/>
          <p:cNvSpPr>
            <a:spLocks noGrp="1"/>
          </p:cNvSpPr>
          <p:nvPr>
            <p:ph sz="half" idx="1"/>
          </p:nvPr>
        </p:nvSpPr>
        <p:spPr/>
        <p:txBody>
          <a:bodyPr>
            <a:normAutofit/>
          </a:bodyPr>
          <a:lstStyle/>
          <a:p>
            <a:pPr lvl="0">
              <a:buClr>
                <a:srgbClr val="83992A"/>
              </a:buClr>
            </a:pPr>
            <a:r>
              <a:rPr lang="en-US" dirty="0" smtClean="0">
                <a:solidFill>
                  <a:prstClr val="black">
                    <a:lumMod val="85000"/>
                    <a:lumOff val="15000"/>
                  </a:prstClr>
                </a:solidFill>
              </a:rPr>
              <a:t>During the test run, I will use </a:t>
            </a:r>
            <a:r>
              <a:rPr lang="en-US" dirty="0">
                <a:solidFill>
                  <a:prstClr val="black">
                    <a:lumMod val="85000"/>
                    <a:lumOff val="15000"/>
                  </a:prstClr>
                </a:solidFill>
              </a:rPr>
              <a:t>the Extech 411 RMS </a:t>
            </a:r>
            <a:r>
              <a:rPr lang="en-US" dirty="0" smtClean="0">
                <a:solidFill>
                  <a:prstClr val="black">
                    <a:lumMod val="85000"/>
                    <a:lumOff val="15000"/>
                  </a:prstClr>
                </a:solidFill>
              </a:rPr>
              <a:t>Multimeter to </a:t>
            </a:r>
            <a:r>
              <a:rPr lang="en-US" dirty="0">
                <a:solidFill>
                  <a:prstClr val="black">
                    <a:lumMod val="85000"/>
                    <a:lumOff val="15000"/>
                  </a:prstClr>
                </a:solidFill>
              </a:rPr>
              <a:t>measure the root mean square value of the </a:t>
            </a:r>
            <a:r>
              <a:rPr lang="en-US" sz="3200" dirty="0" smtClean="0">
                <a:solidFill>
                  <a:prstClr val="black">
                    <a:lumMod val="85000"/>
                    <a:lumOff val="15000"/>
                  </a:prstClr>
                </a:solidFill>
              </a:rPr>
              <a:t>induced current</a:t>
            </a:r>
            <a:r>
              <a:rPr lang="en-US" dirty="0" smtClean="0">
                <a:solidFill>
                  <a:prstClr val="black">
                    <a:lumMod val="85000"/>
                    <a:lumOff val="15000"/>
                  </a:prstClr>
                </a:solidFill>
              </a:rPr>
              <a:t>.</a:t>
            </a:r>
            <a:endParaRPr lang="en-US" dirty="0">
              <a:solidFill>
                <a:prstClr val="black">
                  <a:lumMod val="85000"/>
                  <a:lumOff val="15000"/>
                </a:prstClr>
              </a:solidFill>
            </a:endParaRP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24248" y="2487613"/>
            <a:ext cx="1578479" cy="3446462"/>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126</a:t>
            </a:fld>
            <a:endParaRPr lang="en-US" dirty="0"/>
          </a:p>
        </p:txBody>
      </p:sp>
    </p:spTree>
    <p:extLst>
      <p:ext uri="{BB962C8B-B14F-4D97-AF65-F5344CB8AC3E}">
        <p14:creationId xmlns:p14="http://schemas.microsoft.com/office/powerpoint/2010/main" val="380445172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Thermometer</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Tools)</a:t>
            </a:r>
            <a:endParaRPr lang="en-US" dirty="0"/>
          </a:p>
        </p:txBody>
      </p:sp>
      <p:sp>
        <p:nvSpPr>
          <p:cNvPr id="9" name="Content Placeholder 8"/>
          <p:cNvSpPr>
            <a:spLocks noGrp="1"/>
          </p:cNvSpPr>
          <p:nvPr>
            <p:ph sz="half" idx="1"/>
          </p:nvPr>
        </p:nvSpPr>
        <p:spPr/>
        <p:txBody>
          <a:bodyPr>
            <a:normAutofit fontScale="85000" lnSpcReduction="20000"/>
          </a:bodyPr>
          <a:lstStyle/>
          <a:p>
            <a:r>
              <a:rPr lang="en-US" sz="2000" dirty="0" smtClean="0"/>
              <a:t>To measure the temperature of the coil, I will </a:t>
            </a:r>
            <a:r>
              <a:rPr lang="en-US" sz="2000" dirty="0"/>
              <a:t>use </a:t>
            </a:r>
            <a:r>
              <a:rPr lang="en-US" sz="2000" dirty="0" smtClean="0"/>
              <a:t>the </a:t>
            </a:r>
            <a:r>
              <a:rPr lang="en-US" sz="3800" dirty="0" smtClean="0"/>
              <a:t>DTQ450X Quick-Read Thermometer</a:t>
            </a:r>
            <a:r>
              <a:rPr lang="en-US" sz="2000" dirty="0" smtClean="0"/>
              <a:t> from </a:t>
            </a:r>
            <a:r>
              <a:rPr lang="en-US" sz="3800" dirty="0" smtClean="0"/>
              <a:t>CDN</a:t>
            </a:r>
            <a:r>
              <a:rPr lang="en-US" sz="2000" baseline="0" dirty="0" smtClean="0"/>
              <a:t> that I purchased through </a:t>
            </a:r>
            <a:r>
              <a:rPr lang="en-US" sz="3800" baseline="0" dirty="0" smtClean="0"/>
              <a:t>Amazon.com</a:t>
            </a:r>
          </a:p>
          <a:p>
            <a:r>
              <a:rPr lang="en-US" sz="2000" dirty="0"/>
              <a:t>This thermometer has a range of -</a:t>
            </a:r>
            <a:r>
              <a:rPr lang="en-US" sz="2000" dirty="0" smtClean="0"/>
              <a:t>40° F </a:t>
            </a:r>
            <a:r>
              <a:rPr lang="en-US" sz="2000" dirty="0"/>
              <a:t>to </a:t>
            </a:r>
            <a:r>
              <a:rPr lang="en-US" sz="2000" dirty="0" smtClean="0"/>
              <a:t>+450° F (or -40° C </a:t>
            </a:r>
            <a:r>
              <a:rPr lang="en-US" sz="2000" dirty="0"/>
              <a:t>to </a:t>
            </a:r>
            <a:r>
              <a:rPr lang="en-US" sz="2000" dirty="0" smtClean="0"/>
              <a:t>+230° C)</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127</a:t>
            </a:fld>
            <a:endParaRPr lang="en-US" dirty="0"/>
          </a:p>
        </p:txBody>
      </p:sp>
    </p:spTree>
    <p:extLst>
      <p:ext uri="{BB962C8B-B14F-4D97-AF65-F5344CB8AC3E}">
        <p14:creationId xmlns:p14="http://schemas.microsoft.com/office/powerpoint/2010/main" val="168539815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Thermometer Accuracy</a:t>
            </a:r>
            <a:br>
              <a:rPr lang="en-US" dirty="0"/>
            </a:br>
            <a:r>
              <a:rPr lang="en-US" dirty="0"/>
              <a:t>(Pre-run Testing)</a:t>
            </a:r>
          </a:p>
        </p:txBody>
      </p:sp>
      <p:sp>
        <p:nvSpPr>
          <p:cNvPr id="9" name="Content Placeholder 8"/>
          <p:cNvSpPr>
            <a:spLocks noGrp="1"/>
          </p:cNvSpPr>
          <p:nvPr>
            <p:ph sz="half" idx="1"/>
          </p:nvPr>
        </p:nvSpPr>
        <p:spPr/>
        <p:txBody>
          <a:bodyPr>
            <a:normAutofit/>
          </a:bodyPr>
          <a:lstStyle/>
          <a:p>
            <a:pPr>
              <a:defRPr/>
            </a:pPr>
            <a:r>
              <a:rPr lang="en-US" sz="1800" dirty="0"/>
              <a:t>I must test the thermometer to see if it takes accurate readings</a:t>
            </a:r>
          </a:p>
          <a:p>
            <a:r>
              <a:rPr lang="en-US" sz="1800" dirty="0"/>
              <a:t>First, I will test the temperature of the air near the drive motor.</a:t>
            </a:r>
          </a:p>
          <a:p>
            <a:r>
              <a:rPr lang="en-US" sz="1800" dirty="0"/>
              <a:t>Then, after sanitizing the thermometer with </a:t>
            </a:r>
            <a:r>
              <a:rPr lang="en-US" sz="1800" dirty="0" smtClean="0"/>
              <a:t>70% isopropyl alcohol wipes, </a:t>
            </a:r>
            <a:r>
              <a:rPr lang="en-US" sz="1800" dirty="0"/>
              <a:t>I will test the temperature under my tongue, which should be about</a:t>
            </a:r>
            <a:br>
              <a:rPr lang="en-US" sz="1800" dirty="0"/>
            </a:br>
            <a:r>
              <a:rPr lang="en-US" sz="1800" dirty="0"/>
              <a:t>98.6 degrees Fahrenheit or</a:t>
            </a:r>
            <a:br>
              <a:rPr lang="en-US" sz="1800" dirty="0"/>
            </a:br>
            <a:r>
              <a:rPr lang="en-US" sz="1800" dirty="0"/>
              <a:t>37 degrees Centigrade.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128</a:t>
            </a:fld>
            <a:endParaRPr lang="en-US" dirty="0"/>
          </a:p>
        </p:txBody>
      </p:sp>
    </p:spTree>
    <p:extLst>
      <p:ext uri="{BB962C8B-B14F-4D97-AF65-F5344CB8AC3E}">
        <p14:creationId xmlns:p14="http://schemas.microsoft.com/office/powerpoint/2010/main" val="325987013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Before Temperature</a:t>
            </a:r>
            <a:br>
              <a:rPr lang="en-US" dirty="0"/>
            </a:br>
            <a:r>
              <a:rPr lang="en-US" dirty="0"/>
              <a:t>(Pre-run Testing)</a:t>
            </a:r>
          </a:p>
        </p:txBody>
      </p:sp>
      <p:sp>
        <p:nvSpPr>
          <p:cNvPr id="9" name="Content Placeholder 8"/>
          <p:cNvSpPr>
            <a:spLocks noGrp="1"/>
          </p:cNvSpPr>
          <p:nvPr>
            <p:ph sz="half" idx="1"/>
          </p:nvPr>
        </p:nvSpPr>
        <p:spPr/>
        <p:txBody>
          <a:bodyPr>
            <a:noAutofit/>
          </a:bodyPr>
          <a:lstStyle/>
          <a:p>
            <a:pPr>
              <a:defRPr/>
            </a:pPr>
            <a:r>
              <a:rPr lang="en-US" sz="1800" dirty="0"/>
              <a:t>After sanitizing the thermometer, I will insert the thermometer into one of the flat sections of the S.H.O. Drive Winding. I will also test the other three flat sections</a:t>
            </a:r>
            <a:r>
              <a:rPr lang="en-US" sz="1800" dirty="0" smtClean="0"/>
              <a:t>.</a:t>
            </a:r>
          </a:p>
          <a:p>
            <a:pPr>
              <a:defRPr/>
            </a:pPr>
            <a:r>
              <a:rPr lang="en-US" sz="1800" dirty="0"/>
              <a:t>I will take out the thermometer out during the duration test, and I will set up water and ice samples to test the thermometer with, again sanitizing between measurements.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129</a:t>
            </a:fld>
            <a:endParaRPr lang="en-US" dirty="0"/>
          </a:p>
        </p:txBody>
      </p:sp>
    </p:spTree>
    <p:extLst>
      <p:ext uri="{BB962C8B-B14F-4D97-AF65-F5344CB8AC3E}">
        <p14:creationId xmlns:p14="http://schemas.microsoft.com/office/powerpoint/2010/main" val="1398164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Camcorder</a:t>
            </a:r>
            <a:br>
              <a:rPr lang="en-US" dirty="0" smtClean="0"/>
            </a:br>
            <a:r>
              <a:rPr lang="en-US" dirty="0" smtClean="0"/>
              <a:t>(Recording)</a:t>
            </a:r>
            <a:endParaRPr lang="en-US" dirty="0"/>
          </a:p>
        </p:txBody>
      </p:sp>
      <p:sp>
        <p:nvSpPr>
          <p:cNvPr id="3" name="Content Placeholder 2"/>
          <p:cNvSpPr>
            <a:spLocks noGrp="1"/>
          </p:cNvSpPr>
          <p:nvPr>
            <p:ph sz="half" idx="1"/>
          </p:nvPr>
        </p:nvSpPr>
        <p:spPr/>
        <p:txBody>
          <a:bodyPr>
            <a:normAutofit/>
          </a:bodyPr>
          <a:lstStyle/>
          <a:p>
            <a:r>
              <a:rPr lang="en-US" dirty="0" smtClean="0"/>
              <a:t>To provide</a:t>
            </a:r>
            <a:r>
              <a:rPr lang="en-US" baseline="0" dirty="0" smtClean="0"/>
              <a:t> evidence for these tests, I have purchased a </a:t>
            </a:r>
            <a:r>
              <a:rPr lang="en-US" sz="3200" baseline="0" dirty="0" smtClean="0"/>
              <a:t>Canon VIXIA HF R60 Camcorder</a:t>
            </a:r>
            <a:r>
              <a:rPr lang="en-US" baseline="0" dirty="0" smtClean="0"/>
              <a:t> from </a:t>
            </a:r>
            <a:r>
              <a:rPr lang="en-US" sz="3200" baseline="0" dirty="0" smtClean="0"/>
              <a:t>Canon</a:t>
            </a:r>
            <a:r>
              <a:rPr lang="en-US" baseline="0" dirty="0" smtClean="0"/>
              <a:t> via </a:t>
            </a:r>
            <a:r>
              <a:rPr lang="en-US" sz="3200" baseline="0" dirty="0" smtClean="0"/>
              <a:t>Amazon.com</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958385"/>
            <a:ext cx="3336925" cy="2504918"/>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13</a:t>
            </a:fld>
            <a:endParaRPr lang="en-US" dirty="0"/>
          </a:p>
        </p:txBody>
      </p:sp>
    </p:spTree>
    <p:extLst>
      <p:ext uri="{BB962C8B-B14F-4D97-AF65-F5344CB8AC3E}">
        <p14:creationId xmlns:p14="http://schemas.microsoft.com/office/powerpoint/2010/main" val="152346405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Duration Run</a:t>
            </a:r>
            <a:br>
              <a:rPr lang="en-US" dirty="0"/>
            </a:br>
            <a:r>
              <a:rPr lang="en-US" dirty="0" smtClean="0"/>
              <a:t>(Run Testing</a:t>
            </a:r>
            <a:r>
              <a:rPr lang="en-US" dirty="0"/>
              <a:t>)</a:t>
            </a:r>
          </a:p>
        </p:txBody>
      </p:sp>
      <p:sp>
        <p:nvSpPr>
          <p:cNvPr id="9" name="Content Placeholder 8"/>
          <p:cNvSpPr>
            <a:spLocks noGrp="1"/>
          </p:cNvSpPr>
          <p:nvPr>
            <p:ph sz="half" idx="1"/>
          </p:nvPr>
        </p:nvSpPr>
        <p:spPr/>
        <p:txBody>
          <a:bodyPr>
            <a:normAutofit fontScale="92500" lnSpcReduction="20000"/>
          </a:bodyPr>
          <a:lstStyle/>
          <a:p>
            <a:r>
              <a:rPr lang="en-US" dirty="0"/>
              <a:t>I will test a duration run of the drive </a:t>
            </a:r>
            <a:r>
              <a:rPr lang="en-US" dirty="0" smtClean="0"/>
              <a:t>motor. In this test, I will measure the </a:t>
            </a:r>
            <a:r>
              <a:rPr lang="en-US" dirty="0"/>
              <a:t>S.H.O. Drive’s:</a:t>
            </a:r>
          </a:p>
          <a:p>
            <a:pPr lvl="1"/>
            <a:r>
              <a:rPr lang="en-US" dirty="0"/>
              <a:t>Root mean square </a:t>
            </a:r>
            <a:r>
              <a:rPr lang="en-US" dirty="0" smtClean="0"/>
              <a:t>current</a:t>
            </a:r>
          </a:p>
          <a:p>
            <a:pPr lvl="1"/>
            <a:r>
              <a:rPr lang="en-US" dirty="0" smtClean="0"/>
              <a:t>Wind Speed</a:t>
            </a:r>
            <a:endParaRPr lang="en-US" dirty="0"/>
          </a:p>
          <a:p>
            <a:pPr lvl="1"/>
            <a:r>
              <a:rPr lang="en-US" dirty="0"/>
              <a:t>Air Temperature</a:t>
            </a:r>
          </a:p>
          <a:p>
            <a:pPr lvl="1"/>
            <a:r>
              <a:rPr lang="en-US" dirty="0"/>
              <a:t>Coil Temperature</a:t>
            </a:r>
          </a:p>
          <a:p>
            <a:pPr lvl="1"/>
            <a:r>
              <a:rPr lang="en-US" dirty="0" smtClean="0"/>
              <a:t>Rotational Speed</a:t>
            </a:r>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028670" y="3205119"/>
            <a:ext cx="1133879" cy="2475718"/>
          </a:xfrm>
        </p:spPr>
      </p:pic>
      <p:sp>
        <p:nvSpPr>
          <p:cNvPr id="6" name="Slide Number Placeholder 5"/>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130</a:t>
            </a:fld>
            <a:endParaRPr lang="en-US" dirty="0"/>
          </a:p>
        </p:txBody>
      </p:sp>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985" y="2487168"/>
            <a:ext cx="1685296" cy="1685296"/>
          </a:xfrm>
          <a:prstGeom prst="rect">
            <a:avLst/>
          </a:prstGeom>
        </p:spPr>
      </p:pic>
      <p:pic>
        <p:nvPicPr>
          <p:cNvPr id="10"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985" y="3921442"/>
            <a:ext cx="1898714" cy="1898714"/>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066645" y="2577109"/>
            <a:ext cx="1286530" cy="3013787"/>
          </a:xfrm>
          <a:prstGeom prst="rect">
            <a:avLst/>
          </a:prstGeom>
        </p:spPr>
      </p:pic>
    </p:spTree>
    <p:extLst>
      <p:ext uri="{BB962C8B-B14F-4D97-AF65-F5344CB8AC3E}">
        <p14:creationId xmlns:p14="http://schemas.microsoft.com/office/powerpoint/2010/main" val="193639231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Anemometer</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Measuring Equipment)</a:t>
            </a:r>
            <a:endParaRPr lang="en-US" dirty="0"/>
          </a:p>
        </p:txBody>
      </p:sp>
      <p:sp>
        <p:nvSpPr>
          <p:cNvPr id="9" name="Content Placeholder 8"/>
          <p:cNvSpPr>
            <a:spLocks noGrp="1"/>
          </p:cNvSpPr>
          <p:nvPr>
            <p:ph sz="half" idx="1"/>
          </p:nvPr>
        </p:nvSpPr>
        <p:spPr/>
        <p:txBody>
          <a:bodyPr>
            <a:normAutofit fontScale="77500" lnSpcReduction="20000"/>
          </a:bodyPr>
          <a:lstStyle/>
          <a:p>
            <a:r>
              <a:rPr lang="en-US" sz="2000" dirty="0" smtClean="0"/>
              <a:t>During the test run, I will measure the air speed in front and rear of the S.H.O. Drive fan, using the </a:t>
            </a:r>
            <a:r>
              <a:rPr lang="en-US" sz="4100" dirty="0" smtClean="0"/>
              <a:t>OriGlam Digital Anemometer &amp; Thermometer</a:t>
            </a:r>
            <a:r>
              <a:rPr lang="en-US" sz="2000" dirty="0" smtClean="0"/>
              <a:t> from </a:t>
            </a:r>
            <a:r>
              <a:rPr lang="en-US" sz="4100" dirty="0" smtClean="0"/>
              <a:t>OriGlam</a:t>
            </a:r>
            <a:r>
              <a:rPr lang="en-US" sz="2000" baseline="0" dirty="0" smtClean="0"/>
              <a:t> that I purchased through </a:t>
            </a:r>
            <a:r>
              <a:rPr lang="en-US" sz="4100" baseline="0" dirty="0" smtClean="0"/>
              <a:t>Amazon.com</a:t>
            </a:r>
          </a:p>
          <a:p>
            <a:r>
              <a:rPr lang="en-US" sz="2000" dirty="0" smtClean="0"/>
              <a:t>This anemometer can measure winds between 196 and 4900 ft/min</a:t>
            </a:r>
            <a:br>
              <a:rPr lang="en-US" sz="2000" dirty="0" smtClean="0"/>
            </a:br>
            <a:r>
              <a:rPr lang="en-US" sz="2000" dirty="0" smtClean="0"/>
              <a:t>(2.2 and 56 mph) (3.6 and 90 kph).</a:t>
            </a:r>
          </a:p>
        </p:txBody>
      </p:sp>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131</a:t>
            </a:fld>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Tree>
    <p:extLst>
      <p:ext uri="{BB962C8B-B14F-4D97-AF65-F5344CB8AC3E}">
        <p14:creationId xmlns:p14="http://schemas.microsoft.com/office/powerpoint/2010/main" val="372175660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After Temperature</a:t>
            </a:r>
            <a:br>
              <a:rPr lang="en-US" dirty="0"/>
            </a:br>
            <a:r>
              <a:rPr lang="en-US" dirty="0"/>
              <a:t>(Post-Run Testing)</a:t>
            </a:r>
          </a:p>
        </p:txBody>
      </p:sp>
      <p:sp>
        <p:nvSpPr>
          <p:cNvPr id="9" name="Content Placeholder 8"/>
          <p:cNvSpPr>
            <a:spLocks noGrp="1"/>
          </p:cNvSpPr>
          <p:nvPr>
            <p:ph sz="half" idx="1"/>
          </p:nvPr>
        </p:nvSpPr>
        <p:spPr/>
        <p:txBody>
          <a:bodyPr>
            <a:normAutofit/>
          </a:bodyPr>
          <a:lstStyle/>
          <a:p>
            <a:r>
              <a:rPr lang="en-US" sz="2000" dirty="0"/>
              <a:t>After the duration test, I will reinsert the thermometer into the S.H.O. Drive Winding into the same sections tested </a:t>
            </a:r>
            <a:r>
              <a:rPr lang="en-US" sz="2000" dirty="0" smtClean="0"/>
              <a:t>previously, again</a:t>
            </a:r>
            <a:r>
              <a:rPr lang="en-US" sz="2000" dirty="0"/>
              <a:t>, sanitizing between measurements.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132</a:t>
            </a:fld>
            <a:endParaRPr lang="en-US" dirty="0"/>
          </a:p>
        </p:txBody>
      </p:sp>
    </p:spTree>
    <p:extLst>
      <p:ext uri="{BB962C8B-B14F-4D97-AF65-F5344CB8AC3E}">
        <p14:creationId xmlns:p14="http://schemas.microsoft.com/office/powerpoint/2010/main" val="180408616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dirty="0" smtClean="0">
                <a:effectLst/>
              </a:rPr>
              <a:t>In Phase 5…</a:t>
            </a:r>
          </a:p>
        </p:txBody>
      </p:sp>
      <p:sp>
        <p:nvSpPr>
          <p:cNvPr id="3" name="Content Placeholder 2"/>
          <p:cNvSpPr>
            <a:spLocks noGrp="1"/>
          </p:cNvSpPr>
          <p:nvPr>
            <p:ph idx="1"/>
          </p:nvPr>
        </p:nvSpPr>
        <p:spPr/>
        <p:txBody>
          <a:bodyPr>
            <a:normAutofit/>
          </a:bodyPr>
          <a:lstStyle/>
          <a:p>
            <a:r>
              <a:rPr lang="en-US" dirty="0" smtClean="0"/>
              <a:t>First on the list is to prepare a </a:t>
            </a:r>
            <a:r>
              <a:rPr lang="en-US" sz="3200" dirty="0" smtClean="0"/>
              <a:t>heavy duty basket</a:t>
            </a:r>
            <a:r>
              <a:rPr lang="en-US" dirty="0" smtClean="0"/>
              <a:t> </a:t>
            </a:r>
            <a:r>
              <a:rPr lang="en-US" dirty="0"/>
              <a:t>f</a:t>
            </a:r>
            <a:r>
              <a:rPr lang="en-US" dirty="0" smtClean="0"/>
              <a:t>or holding the S.H.O. Drive.</a:t>
            </a:r>
          </a:p>
          <a:p>
            <a:r>
              <a:rPr lang="en-US" dirty="0" smtClean="0"/>
              <a:t>Second is to </a:t>
            </a:r>
            <a:r>
              <a:rPr lang="en-US" sz="3200" dirty="0" smtClean="0"/>
              <a:t>insert</a:t>
            </a:r>
            <a:r>
              <a:rPr lang="en-US" dirty="0" smtClean="0"/>
              <a:t> the S.H.O. Drive into place.</a:t>
            </a:r>
          </a:p>
          <a:p>
            <a:r>
              <a:rPr lang="en-US" dirty="0" smtClean="0"/>
              <a:t>Third is to </a:t>
            </a:r>
            <a:r>
              <a:rPr lang="en-US" sz="3200" dirty="0" smtClean="0"/>
              <a:t>secure</a:t>
            </a:r>
            <a:r>
              <a:rPr lang="en-US" dirty="0" smtClean="0"/>
              <a:t> the meters onto the basket.</a:t>
            </a:r>
          </a:p>
          <a:p>
            <a:pPr marL="285750" marR="0" indent="-285750" algn="l" defTabSz="457200" rtl="0" eaLnBrk="1" fontAlgn="auto" latinLnBrk="0" hangingPunct="1">
              <a:lnSpc>
                <a:spcPct val="100000"/>
              </a:lnSpc>
              <a:spcBef>
                <a:spcPct val="20000"/>
              </a:spcBef>
              <a:spcAft>
                <a:spcPts val="600"/>
              </a:spcAft>
              <a:buClr>
                <a:schemeClr val="accent1"/>
              </a:buClr>
              <a:buSzPct val="115000"/>
              <a:buFont typeface="Arial"/>
              <a:buChar char="•"/>
              <a:tabLst/>
              <a:defRPr/>
            </a:pPr>
            <a:r>
              <a:rPr lang="en-US" sz="2400" kern="1200" cap="none" dirty="0" smtClean="0">
                <a:solidFill>
                  <a:schemeClr val="tx1">
                    <a:lumMod val="85000"/>
                    <a:lumOff val="15000"/>
                  </a:schemeClr>
                </a:solidFill>
                <a:effectLst/>
                <a:latin typeface="+mn-lt"/>
                <a:ea typeface="+mn-ea"/>
                <a:cs typeface="+mn-cs"/>
              </a:rPr>
              <a:t>Fourth is to </a:t>
            </a:r>
            <a:r>
              <a:rPr lang="en-US" sz="3200" kern="1200" cap="none" dirty="0" smtClean="0">
                <a:solidFill>
                  <a:schemeClr val="tx1">
                    <a:lumMod val="85000"/>
                    <a:lumOff val="15000"/>
                  </a:schemeClr>
                </a:solidFill>
                <a:effectLst/>
                <a:latin typeface="+mn-lt"/>
                <a:ea typeface="+mn-ea"/>
                <a:cs typeface="+mn-cs"/>
              </a:rPr>
              <a:t>test</a:t>
            </a:r>
            <a:r>
              <a:rPr lang="en-US" sz="2400" kern="1200" cap="none" dirty="0" smtClean="0">
                <a:solidFill>
                  <a:schemeClr val="tx1">
                    <a:lumMod val="85000"/>
                    <a:lumOff val="15000"/>
                  </a:schemeClr>
                </a:solidFill>
                <a:effectLst/>
                <a:latin typeface="+mn-lt"/>
                <a:ea typeface="+mn-ea"/>
                <a:cs typeface="+mn-cs"/>
              </a:rPr>
              <a:t> and </a:t>
            </a:r>
            <a:r>
              <a:rPr lang="en-US" sz="3200" kern="1200" cap="none" dirty="0" smtClean="0">
                <a:solidFill>
                  <a:schemeClr val="tx1">
                    <a:lumMod val="85000"/>
                    <a:lumOff val="15000"/>
                  </a:schemeClr>
                </a:solidFill>
                <a:effectLst/>
                <a:latin typeface="+mn-lt"/>
                <a:ea typeface="+mn-ea"/>
                <a:cs typeface="+mn-cs"/>
              </a:rPr>
              <a:t>run</a:t>
            </a:r>
            <a:r>
              <a:rPr lang="en-US" sz="2400" kern="1200" cap="none" dirty="0" smtClean="0">
                <a:solidFill>
                  <a:schemeClr val="tx1">
                    <a:lumMod val="85000"/>
                    <a:lumOff val="15000"/>
                  </a:schemeClr>
                </a:solidFill>
                <a:effectLst/>
                <a:latin typeface="+mn-lt"/>
                <a:ea typeface="+mn-ea"/>
                <a:cs typeface="+mn-cs"/>
              </a:rPr>
              <a:t> the drive motor again as per procedure described</a:t>
            </a:r>
            <a:r>
              <a:rPr lang="en-US" sz="2400" kern="1200" cap="none" baseline="0" dirty="0" smtClean="0">
                <a:solidFill>
                  <a:schemeClr val="tx1">
                    <a:lumMod val="85000"/>
                    <a:lumOff val="15000"/>
                  </a:schemeClr>
                </a:solidFill>
                <a:effectLst/>
                <a:latin typeface="+mn-lt"/>
                <a:ea typeface="+mn-ea"/>
                <a:cs typeface="+mn-cs"/>
              </a:rPr>
              <a:t> in Phase 4.</a:t>
            </a:r>
            <a:endParaRPr lang="en-US" sz="2400" kern="1200" cap="none" dirty="0" smtClean="0">
              <a:solidFill>
                <a:schemeClr val="tx1">
                  <a:lumMod val="85000"/>
                  <a:lumOff val="15000"/>
                </a:schemeClr>
              </a:solidFill>
              <a:effectLst/>
              <a:latin typeface="+mn-lt"/>
              <a:ea typeface="+mn-ea"/>
              <a:cs typeface="+mn-cs"/>
            </a:endParaRPr>
          </a:p>
        </p:txBody>
      </p:sp>
      <p:sp>
        <p:nvSpPr>
          <p:cNvPr id="4" name="Slide Number Placeholder 3"/>
          <p:cNvSpPr>
            <a:spLocks noGrp="1"/>
          </p:cNvSpPr>
          <p:nvPr>
            <p:ph type="sldNum" sz="quarter" idx="12"/>
          </p:nvPr>
        </p:nvSpPr>
        <p:spPr>
          <a:xfrm>
            <a:off x="7504953" y="6578600"/>
            <a:ext cx="1639047" cy="279400"/>
          </a:xfrm>
          <a:prstGeom prst="rect">
            <a:avLst/>
          </a:prstGeom>
        </p:spPr>
        <p:txBody>
          <a:bodyPr/>
          <a:lstStyle/>
          <a:p>
            <a:fld id="{E97799C9-84D9-46D2-A11E-BCF8A720529D}" type="slidenum">
              <a:rPr lang="en-US" smtClean="0"/>
              <a:t>133</a:t>
            </a:fld>
            <a:endParaRPr lang="en-US" dirty="0"/>
          </a:p>
        </p:txBody>
      </p:sp>
    </p:spTree>
    <p:extLst>
      <p:ext uri="{BB962C8B-B14F-4D97-AF65-F5344CB8AC3E}">
        <p14:creationId xmlns:p14="http://schemas.microsoft.com/office/powerpoint/2010/main" val="33299311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Crate</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Phase 5 Parts)</a:t>
            </a:r>
            <a:endParaRPr lang="en-US" dirty="0"/>
          </a:p>
        </p:txBody>
      </p:sp>
      <p:sp>
        <p:nvSpPr>
          <p:cNvPr id="9" name="Content Placeholder 8"/>
          <p:cNvSpPr>
            <a:spLocks noGrp="1"/>
          </p:cNvSpPr>
          <p:nvPr>
            <p:ph sz="half" idx="1"/>
          </p:nvPr>
        </p:nvSpPr>
        <p:spPr/>
        <p:txBody>
          <a:bodyPr>
            <a:normAutofit fontScale="92500"/>
          </a:bodyPr>
          <a:lstStyle/>
          <a:p>
            <a:r>
              <a:rPr lang="en-US" dirty="0" smtClean="0"/>
              <a:t>Now to prepare for portable testing!</a:t>
            </a:r>
          </a:p>
          <a:p>
            <a:r>
              <a:rPr lang="en-US" dirty="0" smtClean="0"/>
              <a:t>I have purchased a </a:t>
            </a:r>
            <a:r>
              <a:rPr lang="en-US" sz="3500" dirty="0" smtClean="0"/>
              <a:t>Supreme Stacking Crate from IRIS USA</a:t>
            </a:r>
            <a:r>
              <a:rPr lang="en-US" dirty="0" smtClean="0"/>
              <a:t> through </a:t>
            </a:r>
            <a:r>
              <a:rPr lang="en-US" sz="3500" dirty="0" smtClean="0"/>
              <a:t>Amazon.com</a:t>
            </a:r>
            <a:endParaRPr lang="en-US" sz="3500"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1268"/>
            <a:ext cx="3336925" cy="3339151"/>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134</a:t>
            </a:fld>
            <a:endParaRPr lang="en-US" dirty="0"/>
          </a:p>
        </p:txBody>
      </p:sp>
    </p:spTree>
    <p:extLst>
      <p:ext uri="{BB962C8B-B14F-4D97-AF65-F5344CB8AC3E}">
        <p14:creationId xmlns:p14="http://schemas.microsoft.com/office/powerpoint/2010/main" val="44233831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Quality Parts</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Protocols)</a:t>
            </a:r>
            <a:endParaRPr lang="en-US" dirty="0"/>
          </a:p>
        </p:txBody>
      </p:sp>
      <p:sp>
        <p:nvSpPr>
          <p:cNvPr id="9" name="Content Placeholder 8"/>
          <p:cNvSpPr>
            <a:spLocks noGrp="1"/>
          </p:cNvSpPr>
          <p:nvPr>
            <p:ph sz="half" idx="1"/>
          </p:nvPr>
        </p:nvSpPr>
        <p:spPr/>
        <p:txBody>
          <a:bodyPr>
            <a:normAutofit fontScale="85000" lnSpcReduction="10000"/>
          </a:bodyPr>
          <a:lstStyle/>
          <a:p>
            <a:r>
              <a:rPr lang="en-US" dirty="0" smtClean="0"/>
              <a:t>This</a:t>
            </a:r>
            <a:r>
              <a:rPr lang="en-US" baseline="0" dirty="0" smtClean="0"/>
              <a:t> crate from IRIS USA takes advantage one of the strongest engineering shapes, the triangle.</a:t>
            </a:r>
          </a:p>
          <a:p>
            <a:r>
              <a:rPr lang="en-US" baseline="0" dirty="0" smtClean="0"/>
              <a:t>The minimal material on the sides of the crate will minimize air flow disruption.</a:t>
            </a:r>
          </a:p>
          <a:p>
            <a:r>
              <a:rPr lang="en-US" dirty="0" smtClean="0"/>
              <a:t>The bottom also</a:t>
            </a:r>
            <a:r>
              <a:rPr lang="en-US" baseline="0" dirty="0" smtClean="0"/>
              <a:t> consists of minimal material, which allows for transparent viewing from beneath.</a:t>
            </a:r>
            <a:endParaRPr lang="en-US" dirty="0" smtClean="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1268"/>
            <a:ext cx="3336925" cy="3339151"/>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135</a:t>
            </a:fld>
            <a:endParaRPr lang="en-US" dirty="0"/>
          </a:p>
        </p:txBody>
      </p:sp>
    </p:spTree>
    <p:extLst>
      <p:ext uri="{BB962C8B-B14F-4D97-AF65-F5344CB8AC3E}">
        <p14:creationId xmlns:p14="http://schemas.microsoft.com/office/powerpoint/2010/main" val="424510707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Transparency</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Protocols)</a:t>
            </a:r>
            <a:endParaRPr lang="en-US" dirty="0"/>
          </a:p>
        </p:txBody>
      </p:sp>
      <p:sp>
        <p:nvSpPr>
          <p:cNvPr id="9" name="Content Placeholder 8"/>
          <p:cNvSpPr>
            <a:spLocks noGrp="1"/>
          </p:cNvSpPr>
          <p:nvPr>
            <p:ph sz="half" idx="1"/>
          </p:nvPr>
        </p:nvSpPr>
        <p:spPr/>
        <p:txBody>
          <a:bodyPr>
            <a:normAutofit fontScale="85000" lnSpcReduction="10000"/>
          </a:bodyPr>
          <a:lstStyle/>
          <a:p>
            <a:r>
              <a:rPr lang="en-US" dirty="0" smtClean="0"/>
              <a:t>This durable, light-weight crate will enable operation of the S.H.O. Drive with the fan enclosed from every side (except the top).</a:t>
            </a:r>
          </a:p>
          <a:p>
            <a:r>
              <a:rPr lang="en-US" dirty="0" smtClean="0"/>
              <a:t>It helps that this crate is white, as it will maximize the ambient light inside the crate. This makes it easier to view (and record) what is inside.</a:t>
            </a:r>
            <a:endParaRPr lang="en-US"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1268"/>
            <a:ext cx="3336925" cy="3339151"/>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136</a:t>
            </a:fld>
            <a:endParaRPr lang="en-US" dirty="0"/>
          </a:p>
        </p:txBody>
      </p:sp>
    </p:spTree>
    <p:extLst>
      <p:ext uri="{BB962C8B-B14F-4D97-AF65-F5344CB8AC3E}">
        <p14:creationId xmlns:p14="http://schemas.microsoft.com/office/powerpoint/2010/main" val="133332488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Wooden Panels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Compatibility)</a:t>
            </a:r>
            <a:endParaRPr lang="en-US" dirty="0"/>
          </a:p>
        </p:txBody>
      </p:sp>
      <p:sp>
        <p:nvSpPr>
          <p:cNvPr id="9" name="Content Placeholder 8"/>
          <p:cNvSpPr>
            <a:spLocks noGrp="1"/>
          </p:cNvSpPr>
          <p:nvPr>
            <p:ph sz="half" idx="1"/>
          </p:nvPr>
        </p:nvSpPr>
        <p:spPr/>
        <p:txBody>
          <a:bodyPr>
            <a:normAutofit/>
          </a:bodyPr>
          <a:lstStyle/>
          <a:p>
            <a:r>
              <a:rPr lang="en-US" dirty="0" smtClean="0"/>
              <a:t>The lattice of the</a:t>
            </a:r>
            <a:r>
              <a:rPr lang="en-US" baseline="0" dirty="0" smtClean="0"/>
              <a:t> crate will visually complement the</a:t>
            </a:r>
            <a:br>
              <a:rPr lang="en-US" baseline="0" dirty="0" smtClean="0"/>
            </a:br>
            <a:r>
              <a:rPr lang="en-US" baseline="0" dirty="0" smtClean="0"/>
              <a:t>“house </a:t>
            </a:r>
            <a:r>
              <a:rPr lang="en-US" dirty="0" smtClean="0"/>
              <a:t>shaped” </a:t>
            </a:r>
            <a:r>
              <a:rPr lang="en-US" baseline="0" dirty="0" smtClean="0"/>
              <a:t>wooden panels used in the support structure.</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1268"/>
            <a:ext cx="3336925" cy="3339151"/>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137</a:t>
            </a:fld>
            <a:endParaRPr lang="en-US" dirty="0"/>
          </a:p>
        </p:txBody>
      </p:sp>
      <p:grpSp>
        <p:nvGrpSpPr>
          <p:cNvPr id="5" name="Group 4"/>
          <p:cNvGrpSpPr/>
          <p:nvPr/>
        </p:nvGrpSpPr>
        <p:grpSpPr>
          <a:xfrm>
            <a:off x="6421332" y="4210812"/>
            <a:ext cx="1864974" cy="1465559"/>
            <a:chOff x="6421332" y="4210812"/>
            <a:chExt cx="1864974" cy="1465559"/>
          </a:xfrm>
        </p:grpSpPr>
        <p:grpSp>
          <p:nvGrpSpPr>
            <p:cNvPr id="7" name="Group 6"/>
            <p:cNvGrpSpPr/>
            <p:nvPr/>
          </p:nvGrpSpPr>
          <p:grpSpPr>
            <a:xfrm>
              <a:off x="6421332" y="4210812"/>
              <a:ext cx="1864974" cy="1465559"/>
              <a:chOff x="5932629" y="3987496"/>
              <a:chExt cx="2165613" cy="1701811"/>
            </a:xfrm>
          </p:grpSpPr>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00000">
                <a:off x="5932629" y="5245151"/>
                <a:ext cx="444156" cy="444156"/>
              </a:xfrm>
              <a:prstGeom prst="rect">
                <a:avLst/>
              </a:prstGeom>
            </p:spPr>
          </p:pic>
          <p:pic>
            <p:nvPicPr>
              <p:cNvPr id="10"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00000">
                <a:off x="7654086" y="5245151"/>
                <a:ext cx="444156" cy="444156"/>
              </a:xfrm>
              <a:prstGeom prst="rect">
                <a:avLst/>
              </a:prstGeom>
            </p:spPr>
          </p:pic>
          <p:sp>
            <p:nvSpPr>
              <p:cNvPr id="11" name="Pentagon 10"/>
              <p:cNvSpPr/>
              <p:nvPr/>
            </p:nvSpPr>
            <p:spPr>
              <a:xfrm rot="16200000">
                <a:off x="6281939" y="4170376"/>
                <a:ext cx="1463040" cy="1097280"/>
              </a:xfrm>
              <a:prstGeom prst="homePlat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858011" y="4408119"/>
                <a:ext cx="310896" cy="310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p:cNvSpPr/>
            <p:nvPr/>
          </p:nvSpPr>
          <p:spPr>
            <a:xfrm>
              <a:off x="6603835" y="5376202"/>
              <a:ext cx="1499969" cy="21784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0532654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Nylon Fasteners</a:t>
            </a:r>
            <a:r>
              <a:rPr lang="en-US" baseline="0" dirty="0" smtClean="0"/>
              <a:t/>
            </a:r>
            <a:br>
              <a:rPr lang="en-US" baseline="0" dirty="0" smtClean="0"/>
            </a:br>
            <a:r>
              <a:rPr lang="en-US" baseline="0" dirty="0" smtClean="0"/>
              <a:t>(Phase 5 Parts)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In order to prevent the S.H.O. Drive from sliding front-and-back inside the crate, I will insert pairs of </a:t>
            </a:r>
            <a:r>
              <a:rPr lang="en-US" sz="3200" dirty="0"/>
              <a:t>Hillman </a:t>
            </a:r>
            <a:r>
              <a:rPr lang="en-US" sz="3200" dirty="0" smtClean="0"/>
              <a:t>5/8</a:t>
            </a:r>
            <a:r>
              <a:rPr lang="en-US" sz="3200" dirty="0"/>
              <a:t>" Nylon Cable </a:t>
            </a:r>
            <a:r>
              <a:rPr lang="en-US" sz="3200" dirty="0" smtClean="0"/>
              <a:t>Clamps</a:t>
            </a:r>
            <a:r>
              <a:rPr lang="en-US" dirty="0"/>
              <a:t> from </a:t>
            </a:r>
            <a:r>
              <a:rPr lang="en-US" dirty="0" smtClean="0"/>
              <a:t> </a:t>
            </a:r>
            <a:r>
              <a:rPr lang="en-US" sz="3200" dirty="0" smtClean="0"/>
              <a:t>Lowes</a:t>
            </a:r>
            <a:r>
              <a:rPr lang="en-US" dirty="0"/>
              <a:t> </a:t>
            </a:r>
            <a:r>
              <a:rPr lang="en-US" dirty="0" smtClean="0"/>
              <a:t>back-to-back, with their ends stuffed into small square holes at the floor of the crate.</a:t>
            </a:r>
            <a:endParaRPr lang="en-US" sz="35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1268"/>
            <a:ext cx="3336925" cy="3339151"/>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138</a:t>
            </a:fld>
            <a:endParaRPr lang="en-US" dirty="0"/>
          </a:p>
        </p:txBody>
      </p:sp>
      <p:grpSp>
        <p:nvGrpSpPr>
          <p:cNvPr id="19" name="Group 18"/>
          <p:cNvGrpSpPr/>
          <p:nvPr/>
        </p:nvGrpSpPr>
        <p:grpSpPr>
          <a:xfrm>
            <a:off x="4672781" y="3775254"/>
            <a:ext cx="1840332" cy="1067757"/>
            <a:chOff x="4871213" y="3115733"/>
            <a:chExt cx="1006898" cy="58420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93912" y="3115734"/>
              <a:ext cx="584199" cy="584199"/>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4871213" y="3115733"/>
              <a:ext cx="584199" cy="584199"/>
            </a:xfrm>
            <a:prstGeom prst="rect">
              <a:avLst/>
            </a:prstGeom>
          </p:spPr>
        </p:pic>
      </p:grpSp>
      <p:grpSp>
        <p:nvGrpSpPr>
          <p:cNvPr id="22" name="Group 21"/>
          <p:cNvGrpSpPr/>
          <p:nvPr/>
        </p:nvGrpSpPr>
        <p:grpSpPr>
          <a:xfrm>
            <a:off x="4672781" y="2732047"/>
            <a:ext cx="1840332" cy="1067757"/>
            <a:chOff x="4871213" y="3115733"/>
            <a:chExt cx="1006898" cy="58420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93912" y="3115734"/>
              <a:ext cx="584199" cy="58419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4871213" y="3115733"/>
              <a:ext cx="584199" cy="584199"/>
            </a:xfrm>
            <a:prstGeom prst="rect">
              <a:avLst/>
            </a:prstGeom>
          </p:spPr>
        </p:pic>
      </p:grpSp>
      <p:grpSp>
        <p:nvGrpSpPr>
          <p:cNvPr id="6" name="Group 5"/>
          <p:cNvGrpSpPr/>
          <p:nvPr/>
        </p:nvGrpSpPr>
        <p:grpSpPr>
          <a:xfrm>
            <a:off x="6421332" y="4210812"/>
            <a:ext cx="1864974" cy="1465559"/>
            <a:chOff x="6421332" y="4210812"/>
            <a:chExt cx="1864974" cy="1465559"/>
          </a:xfrm>
        </p:grpSpPr>
        <p:grpSp>
          <p:nvGrpSpPr>
            <p:cNvPr id="13" name="Group 12"/>
            <p:cNvGrpSpPr/>
            <p:nvPr/>
          </p:nvGrpSpPr>
          <p:grpSpPr>
            <a:xfrm>
              <a:off x="6421332" y="4210812"/>
              <a:ext cx="1864974" cy="1465559"/>
              <a:chOff x="5932629" y="3987496"/>
              <a:chExt cx="2165613" cy="1701811"/>
            </a:xfrm>
          </p:grpSpPr>
          <p:pic>
            <p:nvPicPr>
              <p:cNvPr id="14"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00000">
                <a:off x="5932629" y="5245151"/>
                <a:ext cx="444156" cy="444156"/>
              </a:xfrm>
              <a:prstGeom prst="rect">
                <a:avLst/>
              </a:prstGeom>
            </p:spPr>
          </p:pic>
          <p:pic>
            <p:nvPicPr>
              <p:cNvPr id="15"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00000">
                <a:off x="7654086" y="5245151"/>
                <a:ext cx="444156" cy="444156"/>
              </a:xfrm>
              <a:prstGeom prst="rect">
                <a:avLst/>
              </a:prstGeom>
            </p:spPr>
          </p:pic>
          <p:sp>
            <p:nvSpPr>
              <p:cNvPr id="16" name="Pentagon 15"/>
              <p:cNvSpPr/>
              <p:nvPr/>
            </p:nvSpPr>
            <p:spPr>
              <a:xfrm rot="16200000">
                <a:off x="6281939" y="4170376"/>
                <a:ext cx="1463040" cy="1097280"/>
              </a:xfrm>
              <a:prstGeom prst="homePlat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858011" y="4408119"/>
                <a:ext cx="310896" cy="310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p:cNvSpPr/>
            <p:nvPr/>
          </p:nvSpPr>
          <p:spPr>
            <a:xfrm>
              <a:off x="6603835" y="5376202"/>
              <a:ext cx="1499969" cy="217840"/>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2811888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Protective Edge</a:t>
            </a:r>
            <a:r>
              <a:rPr lang="en-US" baseline="0" dirty="0" smtClean="0"/>
              <a:t> Trim</a:t>
            </a:r>
            <a:br>
              <a:rPr lang="en-US" baseline="0" dirty="0" smtClean="0"/>
            </a:br>
            <a:r>
              <a:rPr lang="en-US" baseline="0" dirty="0" smtClean="0"/>
              <a:t>(Parts)</a:t>
            </a:r>
            <a:endParaRPr lang="en-US" dirty="0"/>
          </a:p>
        </p:txBody>
      </p:sp>
      <p:sp>
        <p:nvSpPr>
          <p:cNvPr id="3" name="Content Placeholder 2"/>
          <p:cNvSpPr>
            <a:spLocks noGrp="1"/>
          </p:cNvSpPr>
          <p:nvPr>
            <p:ph sz="half" idx="1"/>
          </p:nvPr>
        </p:nvSpPr>
        <p:spPr/>
        <p:txBody>
          <a:bodyPr>
            <a:normAutofit fontScale="92500" lnSpcReduction="10000"/>
          </a:bodyPr>
          <a:lstStyle/>
          <a:p>
            <a:pPr lvl="0">
              <a:buClr>
                <a:srgbClr val="83992A"/>
              </a:buClr>
            </a:pPr>
            <a:r>
              <a:rPr lang="en-US" dirty="0">
                <a:solidFill>
                  <a:prstClr val="black">
                    <a:lumMod val="85000"/>
                    <a:lumOff val="15000"/>
                  </a:prstClr>
                </a:solidFill>
              </a:rPr>
              <a:t>In order </a:t>
            </a:r>
            <a:r>
              <a:rPr lang="en-US" dirty="0" smtClean="0">
                <a:solidFill>
                  <a:prstClr val="black">
                    <a:lumMod val="85000"/>
                    <a:lumOff val="15000"/>
                  </a:prstClr>
                </a:solidFill>
              </a:rPr>
              <a:t>to prevent side-to-side movement of the S.H.O. Drive, </a:t>
            </a:r>
            <a:r>
              <a:rPr lang="en-US" dirty="0">
                <a:solidFill>
                  <a:prstClr val="black">
                    <a:lumMod val="85000"/>
                    <a:lumOff val="15000"/>
                  </a:prstClr>
                </a:solidFill>
              </a:rPr>
              <a:t>I will use </a:t>
            </a:r>
            <a:r>
              <a:rPr lang="en-US" sz="3200" dirty="0">
                <a:solidFill>
                  <a:prstClr val="black">
                    <a:lumMod val="85000"/>
                    <a:lumOff val="15000"/>
                  </a:prstClr>
                </a:solidFill>
              </a:rPr>
              <a:t>U Shape Car Door Edge Guard Trim</a:t>
            </a:r>
            <a:r>
              <a:rPr lang="en-US" dirty="0">
                <a:solidFill>
                  <a:prstClr val="black">
                    <a:lumMod val="85000"/>
                    <a:lumOff val="15000"/>
                  </a:prstClr>
                </a:solidFill>
              </a:rPr>
              <a:t> from </a:t>
            </a:r>
            <a:r>
              <a:rPr lang="en-US" sz="3200" dirty="0">
                <a:solidFill>
                  <a:prstClr val="black">
                    <a:lumMod val="85000"/>
                    <a:lumOff val="15000"/>
                  </a:prstClr>
                </a:solidFill>
              </a:rPr>
              <a:t>CarBeyondStore</a:t>
            </a:r>
            <a:r>
              <a:rPr lang="en-US" dirty="0">
                <a:solidFill>
                  <a:prstClr val="black">
                    <a:lumMod val="85000"/>
                    <a:lumOff val="15000"/>
                  </a:prstClr>
                </a:solidFill>
              </a:rPr>
              <a:t> at </a:t>
            </a:r>
            <a:r>
              <a:rPr lang="en-US" sz="3200" dirty="0" smtClean="0">
                <a:solidFill>
                  <a:prstClr val="black">
                    <a:lumMod val="85000"/>
                    <a:lumOff val="15000"/>
                  </a:prstClr>
                </a:solidFill>
              </a:rPr>
              <a:t>Amazon.com</a:t>
            </a:r>
            <a:r>
              <a:rPr lang="en-US" dirty="0" smtClean="0">
                <a:solidFill>
                  <a:prstClr val="black">
                    <a:lumMod val="85000"/>
                    <a:lumOff val="15000"/>
                  </a:prstClr>
                </a:solidFill>
              </a:rPr>
              <a:t> at the floor of the crate.</a:t>
            </a:r>
            <a:endParaRPr lang="en-US" dirty="0">
              <a:solidFill>
                <a:prstClr val="black">
                  <a:lumMod val="85000"/>
                  <a:lumOff val="15000"/>
                </a:prstClr>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1268"/>
            <a:ext cx="3336925" cy="3339151"/>
          </a:xfrm>
        </p:spPr>
      </p:pic>
      <p:sp>
        <p:nvSpPr>
          <p:cNvPr id="11" name="Slide Number Placeholder 10"/>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139</a:t>
            </a:fld>
            <a:endParaRPr lang="en-US"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759275">
            <a:off x="4824861" y="2374530"/>
            <a:ext cx="2182012" cy="2182012"/>
          </a:xfrm>
          <a:prstGeom prst="rect">
            <a:avLst/>
          </a:prstGeom>
        </p:spPr>
      </p:pic>
      <p:grpSp>
        <p:nvGrpSpPr>
          <p:cNvPr id="6" name="Group 5"/>
          <p:cNvGrpSpPr/>
          <p:nvPr/>
        </p:nvGrpSpPr>
        <p:grpSpPr>
          <a:xfrm>
            <a:off x="6421332" y="4210812"/>
            <a:ext cx="1864974" cy="1465559"/>
            <a:chOff x="6421332" y="4210812"/>
            <a:chExt cx="1864974" cy="1465559"/>
          </a:xfrm>
        </p:grpSpPr>
        <p:grpSp>
          <p:nvGrpSpPr>
            <p:cNvPr id="18" name="Group 17"/>
            <p:cNvGrpSpPr/>
            <p:nvPr/>
          </p:nvGrpSpPr>
          <p:grpSpPr>
            <a:xfrm>
              <a:off x="6421332" y="4210812"/>
              <a:ext cx="1864974" cy="1465559"/>
              <a:chOff x="5932629" y="3987496"/>
              <a:chExt cx="2165613" cy="1701811"/>
            </a:xfrm>
          </p:grpSpPr>
          <p:pic>
            <p:nvPicPr>
              <p:cNvPr id="19"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00000">
                <a:off x="5932629" y="5245151"/>
                <a:ext cx="444156" cy="444156"/>
              </a:xfrm>
              <a:prstGeom prst="rect">
                <a:avLst/>
              </a:prstGeom>
            </p:spPr>
          </p:pic>
          <p:pic>
            <p:nvPicPr>
              <p:cNvPr id="2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00000">
                <a:off x="7654086" y="5245151"/>
                <a:ext cx="444156" cy="444156"/>
              </a:xfrm>
              <a:prstGeom prst="rect">
                <a:avLst/>
              </a:prstGeom>
            </p:spPr>
          </p:pic>
          <p:sp>
            <p:nvSpPr>
              <p:cNvPr id="21" name="Pentagon 20"/>
              <p:cNvSpPr/>
              <p:nvPr/>
            </p:nvSpPr>
            <p:spPr>
              <a:xfrm rot="16200000">
                <a:off x="6281939" y="4170376"/>
                <a:ext cx="1463040" cy="1097280"/>
              </a:xfrm>
              <a:prstGeom prst="homePlat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6858011" y="4408119"/>
                <a:ext cx="310896" cy="310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p:cNvSpPr/>
            <p:nvPr/>
          </p:nvSpPr>
          <p:spPr>
            <a:xfrm>
              <a:off x="6603835" y="5376202"/>
              <a:ext cx="1499969" cy="217840"/>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2340051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Camcorder</a:t>
            </a:r>
            <a:br>
              <a:rPr lang="en-US" dirty="0" smtClean="0"/>
            </a:br>
            <a:r>
              <a:rPr lang="en-US" dirty="0" smtClean="0"/>
              <a:t>(Recording)</a:t>
            </a:r>
            <a:endParaRPr lang="en-US" dirty="0"/>
          </a:p>
        </p:txBody>
      </p:sp>
      <p:sp>
        <p:nvSpPr>
          <p:cNvPr id="3" name="Content Placeholder 2"/>
          <p:cNvSpPr>
            <a:spLocks noGrp="1"/>
          </p:cNvSpPr>
          <p:nvPr>
            <p:ph sz="half" idx="1"/>
          </p:nvPr>
        </p:nvSpPr>
        <p:spPr/>
        <p:txBody>
          <a:bodyPr>
            <a:normAutofit fontScale="92500"/>
          </a:bodyPr>
          <a:lstStyle/>
          <a:p>
            <a:r>
              <a:rPr lang="en-US" dirty="0" smtClean="0"/>
              <a:t>This camcorder can record up to 12 hours at normal recording speed and also has a time-lapse function to record video over several days, or more.</a:t>
            </a:r>
          </a:p>
          <a:p>
            <a:r>
              <a:rPr lang="en-US" dirty="0" smtClean="0"/>
              <a:t>It can capture video at 60 progressive frames per second.</a:t>
            </a:r>
            <a:endParaRPr lang="en-US" baseline="0" dirty="0" smtClean="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958385"/>
            <a:ext cx="3336925" cy="2504918"/>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14</a:t>
            </a:fld>
            <a:endParaRPr lang="en-US" dirty="0"/>
          </a:p>
        </p:txBody>
      </p:sp>
    </p:spTree>
    <p:extLst>
      <p:ext uri="{BB962C8B-B14F-4D97-AF65-F5344CB8AC3E}">
        <p14:creationId xmlns:p14="http://schemas.microsoft.com/office/powerpoint/2010/main" val="327238424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Protective Edge</a:t>
            </a:r>
            <a:r>
              <a:rPr lang="en-US" baseline="0" dirty="0" smtClean="0"/>
              <a:t> Trim</a:t>
            </a:r>
            <a:br>
              <a:rPr lang="en-US" baseline="0" dirty="0" smtClean="0"/>
            </a:br>
            <a:r>
              <a:rPr lang="en-US" baseline="0" dirty="0" smtClean="0"/>
              <a:t>(Parts)</a:t>
            </a:r>
            <a:endParaRPr lang="en-US" dirty="0"/>
          </a:p>
        </p:txBody>
      </p:sp>
      <p:sp>
        <p:nvSpPr>
          <p:cNvPr id="3" name="Content Placeholder 2"/>
          <p:cNvSpPr>
            <a:spLocks noGrp="1"/>
          </p:cNvSpPr>
          <p:nvPr>
            <p:ph sz="half" idx="1"/>
          </p:nvPr>
        </p:nvSpPr>
        <p:spPr/>
        <p:txBody>
          <a:bodyPr>
            <a:normAutofit fontScale="92500" lnSpcReduction="10000"/>
          </a:bodyPr>
          <a:lstStyle/>
          <a:p>
            <a:pPr rtl="0" eaLnBrk="1" latinLnBrk="0" hangingPunct="1"/>
            <a:r>
              <a:rPr lang="en-US" sz="2400" kern="1200" cap="none" dirty="0" smtClean="0">
                <a:solidFill>
                  <a:schemeClr val="tx1">
                    <a:lumMod val="85000"/>
                    <a:lumOff val="15000"/>
                  </a:schemeClr>
                </a:solidFill>
                <a:effectLst/>
                <a:latin typeface="+mn-lt"/>
                <a:ea typeface="+mn-ea"/>
                <a:cs typeface="+mn-cs"/>
              </a:rPr>
              <a:t>This protective edge trim is clear so as to be visually non-intrusiv</a:t>
            </a:r>
            <a:r>
              <a:rPr lang="en-US" dirty="0" smtClean="0"/>
              <a:t>e.</a:t>
            </a:r>
          </a:p>
          <a:p>
            <a:pPr rtl="0" eaLnBrk="1" latinLnBrk="0" hangingPunct="1"/>
            <a:r>
              <a:rPr lang="en-US" sz="2400" dirty="0" smtClean="0">
                <a:effectLst/>
              </a:rPr>
              <a:t>It will be cut into measured pieces and adhered to various sections on the crate.</a:t>
            </a:r>
          </a:p>
          <a:p>
            <a:pPr rtl="0" eaLnBrk="1" latinLnBrk="0" hangingPunct="1"/>
            <a:r>
              <a:rPr lang="en-US" dirty="0" smtClean="0"/>
              <a:t>It will secure the S.H.O. Drive laterally, but not vertically.</a:t>
            </a:r>
            <a:endParaRPr lang="en-US" sz="2400" dirty="0">
              <a:effectLst/>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1268"/>
            <a:ext cx="3336925" cy="3339151"/>
          </a:xfrm>
        </p:spPr>
      </p:pic>
      <p:sp>
        <p:nvSpPr>
          <p:cNvPr id="11" name="Slide Number Placeholder 10"/>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140</a:t>
            </a:fld>
            <a:endParaRPr lang="en-US"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759275">
            <a:off x="4824861" y="2374530"/>
            <a:ext cx="2182012" cy="2182012"/>
          </a:xfrm>
          <a:prstGeom prst="rect">
            <a:avLst/>
          </a:prstGeom>
        </p:spPr>
      </p:pic>
      <p:grpSp>
        <p:nvGrpSpPr>
          <p:cNvPr id="4" name="Group 3"/>
          <p:cNvGrpSpPr/>
          <p:nvPr/>
        </p:nvGrpSpPr>
        <p:grpSpPr>
          <a:xfrm>
            <a:off x="6421332" y="4210812"/>
            <a:ext cx="1864974" cy="1465559"/>
            <a:chOff x="6421332" y="4210812"/>
            <a:chExt cx="1864974" cy="1465559"/>
          </a:xfrm>
        </p:grpSpPr>
        <p:grpSp>
          <p:nvGrpSpPr>
            <p:cNvPr id="18" name="Group 17"/>
            <p:cNvGrpSpPr/>
            <p:nvPr/>
          </p:nvGrpSpPr>
          <p:grpSpPr>
            <a:xfrm>
              <a:off x="6421332" y="4210812"/>
              <a:ext cx="1864974" cy="1465559"/>
              <a:chOff x="5932629" y="3987496"/>
              <a:chExt cx="2165613" cy="1701811"/>
            </a:xfrm>
          </p:grpSpPr>
          <p:pic>
            <p:nvPicPr>
              <p:cNvPr id="19"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00000">
                <a:off x="5932629" y="5245151"/>
                <a:ext cx="444156" cy="444156"/>
              </a:xfrm>
              <a:prstGeom prst="rect">
                <a:avLst/>
              </a:prstGeom>
            </p:spPr>
          </p:pic>
          <p:pic>
            <p:nvPicPr>
              <p:cNvPr id="2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00000">
                <a:off x="7654086" y="5245151"/>
                <a:ext cx="444156" cy="444156"/>
              </a:xfrm>
              <a:prstGeom prst="rect">
                <a:avLst/>
              </a:prstGeom>
            </p:spPr>
          </p:pic>
          <p:sp>
            <p:nvSpPr>
              <p:cNvPr id="21" name="Pentagon 20"/>
              <p:cNvSpPr/>
              <p:nvPr/>
            </p:nvSpPr>
            <p:spPr>
              <a:xfrm rot="16200000">
                <a:off x="6281939" y="4170376"/>
                <a:ext cx="1463040" cy="1097280"/>
              </a:xfrm>
              <a:prstGeom prst="homePlat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6858011" y="4408119"/>
                <a:ext cx="310896" cy="310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p:cNvSpPr/>
            <p:nvPr/>
          </p:nvSpPr>
          <p:spPr>
            <a:xfrm>
              <a:off x="6603835" y="5376202"/>
              <a:ext cx="1499969" cy="217840"/>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6226801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1268"/>
            <a:ext cx="3336925" cy="3339151"/>
          </a:xfrm>
          <a:noFill/>
        </p:spPr>
      </p:pic>
      <p:pic>
        <p:nvPicPr>
          <p:cNvPr id="1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81561">
            <a:off x="4540019" y="3176362"/>
            <a:ext cx="2511004" cy="2511004"/>
          </a:xfrm>
          <a:prstGeom prst="rect">
            <a:avLst/>
          </a:prstGeom>
        </p:spPr>
      </p:pic>
      <p:sp>
        <p:nvSpPr>
          <p:cNvPr id="2" name="Title 1"/>
          <p:cNvSpPr>
            <a:spLocks noGrp="1"/>
          </p:cNvSpPr>
          <p:nvPr>
            <p:ph type="title"/>
          </p:nvPr>
        </p:nvSpPr>
        <p:spPr/>
        <p:txBody>
          <a:bodyPr>
            <a:normAutofit fontScale="90000"/>
          </a:bodyPr>
          <a:lstStyle/>
          <a:p>
            <a:r>
              <a:rPr lang="en-US" baseline="0" dirty="0" smtClean="0"/>
              <a:t>Angled Base Blocks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Compatibility)</a:t>
            </a:r>
            <a:endParaRPr lang="en-US" dirty="0"/>
          </a:p>
        </p:txBody>
      </p:sp>
      <p:sp>
        <p:nvSpPr>
          <p:cNvPr id="9" name="Content Placeholder 8"/>
          <p:cNvSpPr>
            <a:spLocks noGrp="1"/>
          </p:cNvSpPr>
          <p:nvPr>
            <p:ph sz="half" idx="1"/>
          </p:nvPr>
        </p:nvSpPr>
        <p:spPr/>
        <p:txBody>
          <a:bodyPr>
            <a:normAutofit fontScale="85000" lnSpcReduction="10000"/>
          </a:bodyPr>
          <a:lstStyle/>
          <a:p>
            <a:r>
              <a:rPr lang="en-US" dirty="0" smtClean="0"/>
              <a:t>Now it is time to insert the S.H.O. Drive into the crate!</a:t>
            </a:r>
          </a:p>
          <a:p>
            <a:r>
              <a:rPr lang="en-US" dirty="0" smtClean="0"/>
              <a:t>By angling the base blocks by 45 degrees, the top of the fan area will be below the top of the crate.</a:t>
            </a:r>
          </a:p>
          <a:p>
            <a:r>
              <a:rPr lang="en-US" dirty="0" smtClean="0"/>
              <a:t>The tilt of the base blocks will also promote ambient light scattering as well as make it harder to conceal any hidden parts.</a:t>
            </a:r>
          </a:p>
        </p:txBody>
      </p:sp>
      <p:sp>
        <p:nvSpPr>
          <p:cNvPr id="5" name="Slide Number Placeholder 4"/>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141</a:t>
            </a:fld>
            <a:endParaRPr lang="en-US" dirty="0"/>
          </a:p>
        </p:txBody>
      </p:sp>
      <p:grpSp>
        <p:nvGrpSpPr>
          <p:cNvPr id="10" name="Group 9"/>
          <p:cNvGrpSpPr/>
          <p:nvPr/>
        </p:nvGrpSpPr>
        <p:grpSpPr>
          <a:xfrm>
            <a:off x="6421332" y="4210812"/>
            <a:ext cx="1864974" cy="1465559"/>
            <a:chOff x="5932629" y="3987496"/>
            <a:chExt cx="2165613" cy="1701811"/>
          </a:xfrm>
        </p:grpSpPr>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00000">
              <a:off x="5932629" y="5245151"/>
              <a:ext cx="444156" cy="444156"/>
            </a:xfrm>
            <a:prstGeom prst="rect">
              <a:avLst/>
            </a:prstGeom>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00000">
              <a:off x="7654086" y="5245151"/>
              <a:ext cx="444156" cy="444156"/>
            </a:xfrm>
            <a:prstGeom prst="rect">
              <a:avLst/>
            </a:prstGeom>
          </p:spPr>
        </p:pic>
        <p:sp>
          <p:nvSpPr>
            <p:cNvPr id="3" name="Pentagon 2"/>
            <p:cNvSpPr/>
            <p:nvPr/>
          </p:nvSpPr>
          <p:spPr>
            <a:xfrm rot="16200000">
              <a:off x="6281939" y="4170376"/>
              <a:ext cx="1463040" cy="1097280"/>
            </a:xfrm>
            <a:prstGeom prst="homePlat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6858011" y="4408119"/>
              <a:ext cx="310896" cy="310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p:cNvSpPr/>
          <p:nvPr/>
        </p:nvSpPr>
        <p:spPr>
          <a:xfrm>
            <a:off x="6603835" y="5376202"/>
            <a:ext cx="1499969" cy="217840"/>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950531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Nylon Pipe</a:t>
            </a:r>
            <a:r>
              <a:rPr lang="en-US" baseline="0" dirty="0" smtClean="0"/>
              <a:t> Cleaners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Phase 5 Parts)</a:t>
            </a:r>
            <a:endParaRPr lang="en-US" dirty="0"/>
          </a:p>
        </p:txBody>
      </p:sp>
      <p:sp>
        <p:nvSpPr>
          <p:cNvPr id="9" name="Content Placeholder 8"/>
          <p:cNvSpPr>
            <a:spLocks noGrp="1"/>
          </p:cNvSpPr>
          <p:nvPr>
            <p:ph sz="half" idx="1"/>
          </p:nvPr>
        </p:nvSpPr>
        <p:spPr/>
        <p:txBody>
          <a:bodyPr>
            <a:normAutofit fontScale="85000" lnSpcReduction="10000"/>
          </a:bodyPr>
          <a:lstStyle/>
          <a:p>
            <a:r>
              <a:rPr lang="en-US" dirty="0" smtClean="0"/>
              <a:t>These nylon pipe cleaners go by the name </a:t>
            </a:r>
            <a:r>
              <a:rPr lang="en-US" sz="3800" dirty="0" smtClean="0"/>
              <a:t>Creativity Street Colossal Stems</a:t>
            </a:r>
            <a:r>
              <a:rPr lang="en-US" dirty="0" smtClean="0"/>
              <a:t> and I purchased them from an </a:t>
            </a:r>
            <a:r>
              <a:rPr lang="en-US" sz="3800" dirty="0" smtClean="0"/>
              <a:t>Artist &amp; Craftsman Supply</a:t>
            </a:r>
            <a:r>
              <a:rPr lang="en-US" dirty="0" smtClean="0"/>
              <a:t> store. They are 19.5”</a:t>
            </a:r>
            <a:r>
              <a:rPr lang="en-US" dirty="0"/>
              <a:t> (or about 50 cm)</a:t>
            </a:r>
            <a:r>
              <a:rPr lang="en-US" dirty="0" smtClean="0"/>
              <a:t> long.</a:t>
            </a: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1268"/>
            <a:ext cx="3336925" cy="3339151"/>
          </a:xfrm>
        </p:spPr>
      </p:pic>
      <p:sp>
        <p:nvSpPr>
          <p:cNvPr id="5" name="Slide Number Placeholder 4"/>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142</a:t>
            </a:fld>
            <a:endParaRPr lang="en-US"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16554" y="2695575"/>
            <a:ext cx="838200" cy="270510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735384" y="4562426"/>
            <a:ext cx="3200539" cy="1314499"/>
          </a:xfrm>
          <a:prstGeom prst="rect">
            <a:avLst/>
          </a:prstGeom>
        </p:spPr>
      </p:pic>
      <p:pic>
        <p:nvPicPr>
          <p:cNvPr id="14" name="Content Placeholder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5764" y="2641357"/>
            <a:ext cx="834009" cy="1820981"/>
          </a:xfrm>
          <a:prstGeom prst="rect">
            <a:avLst/>
          </a:prstGeom>
        </p:spPr>
      </p:pic>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9302" y1="13067" x2="9302" y2="13067"/>
                        <a14:foregroundMark x1="10982" y1="25267" x2="10982" y2="25267"/>
                        <a14:foregroundMark x1="11240" y1="37800" x2="11240" y2="37800"/>
                        <a14:foregroundMark x1="14987" y1="57800" x2="14987" y2="57800"/>
                        <a14:foregroundMark x1="16150" y1="73200" x2="16150" y2="73200"/>
                        <a14:foregroundMark x1="15504" y1="85133" x2="15762" y2="85533"/>
                        <a14:foregroundMark x1="15762" y1="93467" x2="15762" y2="93467"/>
                        <a14:foregroundMark x1="74548" y1="98333" x2="75840" y2="98067"/>
                        <a14:foregroundMark x1="82558" y1="91667" x2="82558" y2="91667"/>
                        <a14:foregroundMark x1="84755" y1="81800" x2="84755" y2="81133"/>
                        <a14:foregroundMark x1="84755" y1="80000" x2="85271" y2="78600"/>
                        <a14:foregroundMark x1="87209" y1="65267" x2="87209" y2="64467"/>
                        <a14:foregroundMark x1="87209" y1="63067" x2="87209" y2="61000"/>
                        <a14:foregroundMark x1="87984" y1="51800" x2="89276" y2="48200"/>
                        <a14:foregroundMark x1="91731" y1="38333" x2="91731" y2="36000"/>
                        <a14:foregroundMark x1="91731" y1="26533" x2="91731" y2="26533"/>
                        <a14:foregroundMark x1="91731" y1="18200" x2="91731" y2="17200"/>
                        <a14:foregroundMark x1="90439" y1="9333" x2="90439" y2="9333"/>
                        <a14:foregroundMark x1="38760" y1="3200" x2="38760" y2="3200"/>
                        <a14:foregroundMark x1="15762" y1="3733" x2="15762" y2="3733"/>
                        <a14:foregroundMark x1="89018" y1="59600" x2="89018" y2="59600"/>
                        <a14:foregroundMark x1="89276" y1="59333" x2="89793" y2="58867"/>
                        <a14:foregroundMark x1="89535" y1="41267" x2="89535" y2="41267"/>
                        <a14:foregroundMark x1="93023" y1="32067" x2="93023" y2="32067"/>
                        <a14:foregroundMark x1="93023" y1="30267" x2="93023" y2="29867"/>
                        <a14:foregroundMark x1="92765" y1="23067" x2="92765" y2="21800"/>
                        <a14:foregroundMark x1="92765" y1="19467" x2="93282" y2="19000"/>
                        <a14:foregroundMark x1="93023" y1="13867" x2="93023" y2="13867"/>
                        <a14:foregroundMark x1="93023" y1="9000" x2="93023" y2="9000"/>
                        <a14:foregroundMark x1="91473" y1="6267" x2="91473" y2="6267"/>
                        <a14:foregroundMark x1="87726" y1="5667" x2="87726" y2="5667"/>
                        <a14:foregroundMark x1="71318" y1="4867" x2="71318" y2="4867"/>
                        <a14:foregroundMark x1="70413" y1="4867" x2="70413" y2="4867"/>
                        <a14:foregroundMark x1="54910" y1="3600" x2="54910" y2="3600"/>
                        <a14:foregroundMark x1="49225" y1="3600" x2="47028" y2="3600"/>
                        <a14:foregroundMark x1="30362" y1="4000" x2="30362" y2="4000"/>
                        <a14:foregroundMark x1="14470" y1="4200" x2="14470" y2="4200"/>
                        <a14:foregroundMark x1="9302" y1="6933" x2="9302" y2="6933"/>
                        <a14:foregroundMark x1="10724" y1="13733" x2="10982" y2="14200"/>
                        <a14:foregroundMark x1="9690" y1="23333" x2="9690" y2="23333"/>
                        <a14:foregroundMark x1="9302" y1="30400" x2="9302" y2="31000"/>
                        <a14:foregroundMark x1="9302" y1="35867" x2="9302" y2="35867"/>
                        <a14:foregroundMark x1="8786" y1="38067" x2="8786" y2="40000"/>
                        <a14:foregroundMark x1="9690" y1="44467" x2="9690" y2="45000"/>
                        <a14:foregroundMark x1="10207" y1="50133" x2="10207" y2="50667"/>
                        <a14:foregroundMark x1="10724" y1="51400" x2="11499" y2="53600"/>
                        <a14:foregroundMark x1="12016" y1="60667" x2="12016" y2="60667"/>
                        <a14:foregroundMark x1="12532" y1="62667" x2="13437" y2="63867"/>
                        <a14:foregroundMark x1="13437" y1="68333" x2="13695" y2="68867"/>
                        <a14:foregroundMark x1="14987" y1="73467" x2="15245" y2="73867"/>
                        <a14:foregroundMark x1="15504" y1="76667" x2="15762" y2="77533"/>
                        <a14:foregroundMark x1="16408" y1="78600" x2="16408" y2="79200"/>
                        <a14:foregroundMark x1="15762" y1="81133" x2="15762" y2="81667"/>
                        <a14:foregroundMark x1="16408" y1="85667" x2="16408" y2="85667"/>
                        <a14:foregroundMark x1="18217" y1="90867" x2="18217" y2="91533"/>
                        <a14:foregroundMark x1="18217" y1="94733" x2="18217" y2="94733"/>
                        <a14:foregroundMark x1="18217" y1="95667" x2="18475" y2="96667"/>
                        <a14:foregroundMark x1="25194" y1="97533" x2="25194" y2="97533"/>
                        <a14:foregroundMark x1="27907" y1="97933" x2="29070" y2="97933"/>
                        <a14:foregroundMark x1="41602" y1="97933" x2="41602" y2="97933"/>
                        <a14:foregroundMark x1="51680" y1="97933" x2="53230" y2="97933"/>
                        <a14:foregroundMark x1="60207" y1="98467" x2="60982" y2="98600"/>
                        <a14:foregroundMark x1="66408" y1="98467" x2="68605" y2="98467"/>
                        <a14:foregroundMark x1="76873" y1="97667" x2="79587" y2="97667"/>
                        <a14:foregroundMark x1="82817" y1="97667" x2="82817" y2="97667"/>
                        <a14:foregroundMark x1="83979" y1="96133" x2="84496" y2="95533"/>
                        <a14:foregroundMark x1="86305" y1="91400" x2="86305" y2="91400"/>
                        <a14:foregroundMark x1="87209" y1="87533" x2="87468" y2="87067"/>
                        <a14:foregroundMark x1="88501" y1="84000" x2="88501" y2="83200"/>
                        <a14:foregroundMark x1="88501" y1="81400" x2="89018" y2="79733"/>
                        <a14:foregroundMark x1="87726" y1="71400" x2="87726" y2="71000"/>
                        <a14:foregroundMark x1="87209" y1="69467" x2="87209" y2="69467"/>
                        <a14:foregroundMark x1="7235" y1="28600" x2="7235" y2="28600"/>
                        <a14:foregroundMark x1="7494" y1="26667" x2="8269" y2="25867"/>
                        <a14:foregroundMark x1="8269" y1="22200" x2="8269" y2="21267"/>
                        <a14:foregroundMark x1="8269" y1="19467" x2="8269" y2="19467"/>
                        <a14:foregroundMark x1="9044" y1="17667" x2="9044" y2="17067"/>
                        <a14:foregroundMark x1="8786" y1="11667" x2="8786" y2="10667"/>
                        <a14:foregroundMark x1="8269" y1="8600" x2="8269" y2="8600"/>
                        <a14:foregroundMark x1="8527" y1="8200" x2="9044" y2="7800"/>
                        <a14:foregroundMark x1="11499" y1="5133" x2="11499" y2="5133"/>
                        <a14:foregroundMark x1="22868" y1="4600" x2="22868" y2="4600"/>
                        <a14:foregroundMark x1="22868" y1="4600" x2="28165" y2="4333"/>
                        <a14:foregroundMark x1="40827" y1="3733" x2="40827" y2="3733"/>
                        <a14:foregroundMark x1="41990" y1="3733" x2="45736" y2="3867"/>
                        <a14:foregroundMark x1="67183" y1="3867" x2="67183" y2="3867"/>
                        <a14:foregroundMark x1="73385" y1="4000" x2="73385" y2="4000"/>
                        <a14:foregroundMark x1="80103" y1="4333" x2="80103" y2="4333"/>
                        <a14:foregroundMark x1="8269" y1="20533" x2="8269" y2="20533"/>
                        <a14:foregroundMark x1="10724" y1="9333" x2="10724" y2="9333"/>
                        <a14:foregroundMark x1="10207" y1="9467" x2="10207" y2="9467"/>
                        <a14:foregroundMark x1="18475" y1="5133" x2="18475" y2="5133"/>
                        <a14:foregroundMark x1="28682" y1="3733" x2="28682" y2="3733"/>
                        <a14:foregroundMark x1="41344" y1="4467" x2="41344" y2="4467"/>
                        <a14:foregroundMark x1="62403" y1="3733" x2="62403" y2="3733"/>
                        <a14:foregroundMark x1="79845" y1="4600" x2="79845" y2="4600"/>
                        <a14:foregroundMark x1="89018" y1="4600" x2="89018" y2="4600"/>
                        <a14:foregroundMark x1="37339" y1="98600" x2="37339" y2="98600"/>
                        <a14:foregroundMark x1="39018" y1="98467" x2="41085" y2="98467"/>
                        <a14:foregroundMark x1="45478" y1="98467" x2="46253" y2="98467"/>
                        <a14:foregroundMark x1="51938" y1="98467" x2="51938" y2="98467"/>
                        <a14:foregroundMark x1="93669" y1="4600" x2="93669" y2="4600"/>
                        <a14:foregroundMark x1="21705" y1="98600" x2="21705" y2="98600"/>
                        <a14:foregroundMark x1="10982" y1="92200" x2="10982" y2="92200"/>
                        <a14:foregroundMark x1="11240" y1="86133" x2="11240" y2="86133"/>
                        <a14:foregroundMark x1="10982" y1="84867" x2="10982" y2="84867"/>
                        <a14:foregroundMark x1="88760" y1="51667" x2="88760" y2="51667"/>
                        <a14:foregroundMark x1="89018" y1="49600" x2="89018" y2="49600"/>
                        <a14:foregroundMark x1="88760" y1="48867" x2="88760" y2="48867"/>
                        <a14:foregroundMark x1="51680" y1="2333" x2="51680" y2="2333"/>
                        <a14:backgroundMark x1="18475" y1="99467" x2="18475" y2="99467"/>
                        <a14:backgroundMark x1="25452" y1="99467" x2="25452" y2="99467"/>
                        <a14:backgroundMark x1="14987" y1="98867" x2="14987" y2="98867"/>
                        <a14:backgroundMark x1="81266" y1="99333" x2="81266" y2="99333"/>
                      </a14:backgroundRemoval>
                    </a14:imgEffect>
                  </a14:imgLayer>
                </a14:imgProps>
              </a:ext>
              <a:ext uri="{28A0092B-C50C-407E-A947-70E740481C1C}">
                <a14:useLocalDpi xmlns:a14="http://schemas.microsoft.com/office/drawing/2010/main" val="0"/>
              </a:ext>
            </a:extLst>
          </a:blip>
          <a:stretch>
            <a:fillRect/>
          </a:stretch>
        </p:blipFill>
        <p:spPr>
          <a:xfrm>
            <a:off x="4789227" y="2625037"/>
            <a:ext cx="886317" cy="1717670"/>
          </a:xfrm>
          <a:prstGeom prst="rect">
            <a:avLst/>
          </a:prstGeom>
        </p:spPr>
      </p:pic>
    </p:spTree>
    <p:extLst>
      <p:ext uri="{BB962C8B-B14F-4D97-AF65-F5344CB8AC3E}">
        <p14:creationId xmlns:p14="http://schemas.microsoft.com/office/powerpoint/2010/main" val="130399752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Rubber Holsters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Compatibility)</a:t>
            </a:r>
            <a:endParaRPr lang="en-US" dirty="0"/>
          </a:p>
        </p:txBody>
      </p:sp>
      <p:sp>
        <p:nvSpPr>
          <p:cNvPr id="9" name="Content Placeholder 8"/>
          <p:cNvSpPr>
            <a:spLocks noGrp="1"/>
          </p:cNvSpPr>
          <p:nvPr>
            <p:ph sz="half" idx="1"/>
          </p:nvPr>
        </p:nvSpPr>
        <p:spPr/>
        <p:txBody>
          <a:bodyPr>
            <a:normAutofit fontScale="77500" lnSpcReduction="20000"/>
          </a:bodyPr>
          <a:lstStyle/>
          <a:p>
            <a:pPr rtl="0" eaLnBrk="1" latinLnBrk="0" hangingPunct="1"/>
            <a:r>
              <a:rPr lang="en-US" sz="2400" kern="1200" cap="none" dirty="0" smtClean="0">
                <a:solidFill>
                  <a:schemeClr val="tx1">
                    <a:lumMod val="85000"/>
                    <a:lumOff val="15000"/>
                  </a:schemeClr>
                </a:solidFill>
                <a:effectLst/>
                <a:latin typeface="+mn-lt"/>
                <a:ea typeface="+mn-ea"/>
                <a:cs typeface="+mn-cs"/>
              </a:rPr>
              <a:t>Both the Sinometer VC6243+ LC meter and the Extech 411 True-RMS Multimeter have</a:t>
            </a:r>
            <a:br>
              <a:rPr lang="en-US" sz="2400" kern="1200" cap="none" dirty="0" smtClean="0">
                <a:solidFill>
                  <a:schemeClr val="tx1">
                    <a:lumMod val="85000"/>
                    <a:lumOff val="15000"/>
                  </a:schemeClr>
                </a:solidFill>
                <a:effectLst/>
                <a:latin typeface="+mn-lt"/>
                <a:ea typeface="+mn-ea"/>
                <a:cs typeface="+mn-cs"/>
              </a:rPr>
            </a:br>
            <a:r>
              <a:rPr lang="en-US" sz="2400" kern="1200" cap="none" baseline="0" dirty="0" smtClean="0">
                <a:solidFill>
                  <a:schemeClr val="tx1">
                    <a:lumMod val="85000"/>
                    <a:lumOff val="15000"/>
                  </a:schemeClr>
                </a:solidFill>
                <a:effectLst/>
                <a:latin typeface="+mn-lt"/>
                <a:ea typeface="+mn-ea"/>
                <a:cs typeface="+mn-cs"/>
              </a:rPr>
              <a:t>(color-matchin</a:t>
            </a:r>
            <a:r>
              <a:rPr lang="en-US" dirty="0" smtClean="0"/>
              <a:t>g) </a:t>
            </a:r>
            <a:r>
              <a:rPr lang="en-US" sz="2400" kern="1200" cap="none" baseline="0" dirty="0" smtClean="0">
                <a:solidFill>
                  <a:schemeClr val="tx1">
                    <a:lumMod val="85000"/>
                    <a:lumOff val="15000"/>
                  </a:schemeClr>
                </a:solidFill>
                <a:effectLst/>
                <a:latin typeface="+mn-lt"/>
                <a:ea typeface="+mn-ea"/>
                <a:cs typeface="+mn-cs"/>
              </a:rPr>
              <a:t>kickstands</a:t>
            </a:r>
            <a:r>
              <a:rPr lang="en-US" sz="2400" kern="1200" cap="none" dirty="0" smtClean="0">
                <a:solidFill>
                  <a:schemeClr val="tx1">
                    <a:lumMod val="85000"/>
                    <a:lumOff val="15000"/>
                  </a:schemeClr>
                </a:solidFill>
                <a:effectLst/>
                <a:latin typeface="+mn-lt"/>
                <a:ea typeface="+mn-ea"/>
                <a:cs typeface="+mn-cs"/>
              </a:rPr>
              <a:t> as well as slots on their</a:t>
            </a:r>
            <a:br>
              <a:rPr lang="en-US" sz="2400" kern="1200" cap="none" dirty="0" smtClean="0">
                <a:solidFill>
                  <a:schemeClr val="tx1">
                    <a:lumMod val="85000"/>
                    <a:lumOff val="15000"/>
                  </a:schemeClr>
                </a:solidFill>
                <a:effectLst/>
                <a:latin typeface="+mn-lt"/>
                <a:ea typeface="+mn-ea"/>
                <a:cs typeface="+mn-cs"/>
              </a:rPr>
            </a:br>
            <a:r>
              <a:rPr lang="en-US" sz="2400" kern="1200" cap="none" dirty="0" smtClean="0">
                <a:solidFill>
                  <a:schemeClr val="tx1">
                    <a:lumMod val="85000"/>
                    <a:lumOff val="15000"/>
                  </a:schemeClr>
                </a:solidFill>
                <a:effectLst/>
                <a:latin typeface="+mn-lt"/>
                <a:ea typeface="+mn-ea"/>
                <a:cs typeface="+mn-cs"/>
              </a:rPr>
              <a:t>(color-matching) protective holsters intended for holding test leads.</a:t>
            </a:r>
            <a:endParaRPr lang="en-US" sz="2400" dirty="0" smtClean="0">
              <a:effectLst/>
            </a:endParaRPr>
          </a:p>
          <a:p>
            <a:pPr rtl="0" eaLnBrk="1" latinLnBrk="0" hangingPunct="1"/>
            <a:r>
              <a:rPr lang="en-US" sz="2400" kern="1200" cap="none" dirty="0" smtClean="0">
                <a:solidFill>
                  <a:schemeClr val="tx1">
                    <a:lumMod val="85000"/>
                    <a:lumOff val="15000"/>
                  </a:schemeClr>
                </a:solidFill>
                <a:effectLst/>
                <a:latin typeface="+mn-lt"/>
                <a:ea typeface="+mn-ea"/>
                <a:cs typeface="+mn-cs"/>
              </a:rPr>
              <a:t>These</a:t>
            </a:r>
            <a:r>
              <a:rPr lang="en-US" sz="2400" kern="1200" cap="none" baseline="0" dirty="0" smtClean="0">
                <a:solidFill>
                  <a:schemeClr val="tx1">
                    <a:lumMod val="85000"/>
                    <a:lumOff val="15000"/>
                  </a:schemeClr>
                </a:solidFill>
                <a:effectLst/>
                <a:latin typeface="+mn-lt"/>
                <a:ea typeface="+mn-ea"/>
                <a:cs typeface="+mn-cs"/>
              </a:rPr>
              <a:t> features</a:t>
            </a:r>
            <a:r>
              <a:rPr lang="en-US" dirty="0"/>
              <a:t> </a:t>
            </a:r>
            <a:r>
              <a:rPr lang="en-US" dirty="0" smtClean="0"/>
              <a:t>can be fastened to t</a:t>
            </a:r>
            <a:r>
              <a:rPr lang="en-US" sz="2400" kern="1200" cap="none" dirty="0" smtClean="0">
                <a:solidFill>
                  <a:schemeClr val="tx1">
                    <a:lumMod val="85000"/>
                    <a:lumOff val="15000"/>
                  </a:schemeClr>
                </a:solidFill>
                <a:effectLst/>
                <a:latin typeface="+mn-lt"/>
                <a:ea typeface="+mn-ea"/>
                <a:cs typeface="+mn-cs"/>
              </a:rPr>
              <a:t>he crate horizontally and vertically with</a:t>
            </a:r>
            <a:r>
              <a:rPr lang="en-US" sz="2400" kern="1200" cap="none" baseline="0" dirty="0" smtClean="0">
                <a:solidFill>
                  <a:schemeClr val="tx1">
                    <a:lumMod val="85000"/>
                    <a:lumOff val="15000"/>
                  </a:schemeClr>
                </a:solidFill>
                <a:effectLst/>
                <a:latin typeface="+mn-lt"/>
                <a:ea typeface="+mn-ea"/>
                <a:cs typeface="+mn-cs"/>
              </a:rPr>
              <a:t> (color-matching)</a:t>
            </a:r>
            <a:r>
              <a:rPr lang="en-US" sz="2400" kern="1200" cap="none" dirty="0" smtClean="0">
                <a:solidFill>
                  <a:schemeClr val="tx1">
                    <a:lumMod val="85000"/>
                    <a:lumOff val="15000"/>
                  </a:schemeClr>
                </a:solidFill>
                <a:effectLst/>
                <a:latin typeface="+mn-lt"/>
                <a:ea typeface="+mn-ea"/>
                <a:cs typeface="+mn-cs"/>
              </a:rPr>
              <a:t> </a:t>
            </a:r>
            <a:r>
              <a:rPr lang="en-US" sz="2400" kern="1200" cap="none" baseline="0" dirty="0" smtClean="0">
                <a:solidFill>
                  <a:schemeClr val="tx1">
                    <a:lumMod val="85000"/>
                    <a:lumOff val="15000"/>
                  </a:schemeClr>
                </a:solidFill>
                <a:effectLst/>
                <a:latin typeface="+mn-lt"/>
                <a:ea typeface="+mn-ea"/>
                <a:cs typeface="+mn-cs"/>
              </a:rPr>
              <a:t>nylon pipe cleaners.</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1268"/>
            <a:ext cx="3336925" cy="3339151"/>
          </a:xfrm>
        </p:spPr>
      </p:pic>
      <p:sp>
        <p:nvSpPr>
          <p:cNvPr id="5" name="Slide Number Placeholder 4"/>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143</a:t>
            </a:fld>
            <a:endParaRPr lang="en-US"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35384" y="4562426"/>
            <a:ext cx="3200539" cy="13144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9231" y="2574893"/>
            <a:ext cx="3259959" cy="1829732"/>
          </a:xfrm>
          <a:prstGeom prst="rect">
            <a:avLst/>
          </a:prstGeom>
        </p:spPr>
      </p:pic>
    </p:spTree>
    <p:extLst>
      <p:ext uri="{BB962C8B-B14F-4D97-AF65-F5344CB8AC3E}">
        <p14:creationId xmlns:p14="http://schemas.microsoft.com/office/powerpoint/2010/main" val="118247819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Multi-hour Test</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Testing)</a:t>
            </a:r>
            <a:endParaRPr lang="en-US" dirty="0"/>
          </a:p>
        </p:txBody>
      </p:sp>
      <p:sp>
        <p:nvSpPr>
          <p:cNvPr id="9" name="Content Placeholder 8"/>
          <p:cNvSpPr>
            <a:spLocks noGrp="1"/>
          </p:cNvSpPr>
          <p:nvPr>
            <p:ph sz="half" idx="1"/>
          </p:nvPr>
        </p:nvSpPr>
        <p:spPr/>
        <p:txBody>
          <a:bodyPr>
            <a:normAutofit fontScale="85000" lnSpcReduction="10000"/>
          </a:bodyPr>
          <a:lstStyle/>
          <a:p>
            <a:r>
              <a:rPr lang="en-US" dirty="0" smtClean="0"/>
              <a:t>The following will be tested:</a:t>
            </a:r>
          </a:p>
          <a:p>
            <a:pPr lvl="1"/>
            <a:r>
              <a:rPr lang="en-US" dirty="0" smtClean="0"/>
              <a:t>Resistance</a:t>
            </a:r>
          </a:p>
          <a:p>
            <a:pPr lvl="1"/>
            <a:r>
              <a:rPr lang="en-US" dirty="0" smtClean="0"/>
              <a:t>Inductance [ f(position) ]</a:t>
            </a:r>
          </a:p>
          <a:p>
            <a:pPr lvl="1"/>
            <a:r>
              <a:rPr lang="en-US" dirty="0" smtClean="0"/>
              <a:t>R.M.S. Voltage [ f(r.p.m.) ]</a:t>
            </a:r>
          </a:p>
          <a:p>
            <a:pPr lvl="1"/>
            <a:r>
              <a:rPr lang="en-US" dirty="0" smtClean="0"/>
              <a:t>Rotational Speed</a:t>
            </a:r>
          </a:p>
          <a:p>
            <a:pPr lvl="1"/>
            <a:r>
              <a:rPr lang="en-US" dirty="0" smtClean="0"/>
              <a:t>R.M.S. Current</a:t>
            </a:r>
          </a:p>
          <a:p>
            <a:pPr lvl="1"/>
            <a:r>
              <a:rPr lang="en-US" dirty="0" smtClean="0"/>
              <a:t>Temperature [ +references</a:t>
            </a:r>
            <a:r>
              <a:rPr lang="en-US" dirty="0"/>
              <a:t> </a:t>
            </a:r>
            <a:r>
              <a:rPr lang="en-US" dirty="0" smtClean="0"/>
              <a:t>]</a:t>
            </a:r>
          </a:p>
          <a:p>
            <a:r>
              <a:rPr lang="en-US" i="1" dirty="0" smtClean="0"/>
              <a:t>Refer to procedure laid out in Phase 4.</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144</a:t>
            </a:fld>
            <a:endParaRPr lang="en-US" dirty="0"/>
          </a:p>
        </p:txBody>
      </p:sp>
    </p:spTree>
    <p:extLst>
      <p:ext uri="{BB962C8B-B14F-4D97-AF65-F5344CB8AC3E}">
        <p14:creationId xmlns:p14="http://schemas.microsoft.com/office/powerpoint/2010/main" val="236804923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Phase</a:t>
            </a:r>
            <a:r>
              <a:rPr lang="en-US" baseline="0" dirty="0" smtClean="0"/>
              <a:t> 6…</a:t>
            </a:r>
            <a:endParaRPr lang="en-US" dirty="0"/>
          </a:p>
        </p:txBody>
      </p:sp>
      <p:sp>
        <p:nvSpPr>
          <p:cNvPr id="3" name="Content Placeholder 2"/>
          <p:cNvSpPr>
            <a:spLocks noGrp="1"/>
          </p:cNvSpPr>
          <p:nvPr>
            <p:ph idx="1"/>
          </p:nvPr>
        </p:nvSpPr>
        <p:spPr/>
        <p:txBody>
          <a:bodyPr>
            <a:normAutofit lnSpcReduction="10000"/>
          </a:bodyPr>
          <a:lstStyle/>
          <a:p>
            <a:r>
              <a:rPr lang="en-US" dirty="0" smtClean="0"/>
              <a:t>First on the list is to get a </a:t>
            </a:r>
            <a:r>
              <a:rPr lang="en-US" sz="3200" dirty="0" smtClean="0"/>
              <a:t>square tote</a:t>
            </a:r>
            <a:r>
              <a:rPr lang="en-US" dirty="0" smtClean="0"/>
              <a:t> that will be used to enclose the S.H.O. Drive inside.</a:t>
            </a:r>
          </a:p>
          <a:p>
            <a:r>
              <a:rPr lang="en-US" dirty="0" smtClean="0"/>
              <a:t>Second is to secure </a:t>
            </a:r>
            <a:r>
              <a:rPr lang="en-US" sz="3200" dirty="0" smtClean="0"/>
              <a:t>plastic spools</a:t>
            </a:r>
            <a:r>
              <a:rPr lang="en-US" dirty="0" smtClean="0"/>
              <a:t> together and secure them in the center-bottom of the square tote.</a:t>
            </a:r>
          </a:p>
          <a:p>
            <a:r>
              <a:rPr lang="en-US" dirty="0" smtClean="0"/>
              <a:t>Third is to insert </a:t>
            </a:r>
            <a:r>
              <a:rPr lang="en-US" sz="3200" dirty="0" smtClean="0"/>
              <a:t>protective edge trim</a:t>
            </a:r>
            <a:r>
              <a:rPr lang="en-US" dirty="0" smtClean="0"/>
              <a:t> on the handles.</a:t>
            </a:r>
          </a:p>
          <a:p>
            <a:r>
              <a:rPr lang="en-US" dirty="0" smtClean="0"/>
              <a:t>Fourth is to </a:t>
            </a:r>
            <a:r>
              <a:rPr lang="en-US" sz="3200" dirty="0" smtClean="0"/>
              <a:t>run</a:t>
            </a:r>
            <a:r>
              <a:rPr lang="en-US" dirty="0" smtClean="0"/>
              <a:t> an enclosed extended duration test.</a:t>
            </a:r>
          </a:p>
        </p:txBody>
      </p:sp>
      <p:sp>
        <p:nvSpPr>
          <p:cNvPr id="4" name="Slide Number Placeholder 3"/>
          <p:cNvSpPr>
            <a:spLocks noGrp="1"/>
          </p:cNvSpPr>
          <p:nvPr>
            <p:ph type="sldNum" sz="quarter" idx="12"/>
          </p:nvPr>
        </p:nvSpPr>
        <p:spPr>
          <a:xfrm>
            <a:off x="7504953" y="6578600"/>
            <a:ext cx="1639047" cy="279400"/>
          </a:xfrm>
          <a:prstGeom prst="rect">
            <a:avLst/>
          </a:prstGeom>
        </p:spPr>
        <p:txBody>
          <a:bodyPr/>
          <a:lstStyle/>
          <a:p>
            <a:fld id="{E97799C9-84D9-46D2-A11E-BCF8A720529D}" type="slidenum">
              <a:rPr lang="en-US" smtClean="0"/>
              <a:t>145</a:t>
            </a:fld>
            <a:endParaRPr lang="en-US" dirty="0"/>
          </a:p>
        </p:txBody>
      </p:sp>
    </p:spTree>
    <p:extLst>
      <p:ext uri="{BB962C8B-B14F-4D97-AF65-F5344CB8AC3E}">
        <p14:creationId xmlns:p14="http://schemas.microsoft.com/office/powerpoint/2010/main" val="347636213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Square Tote</a:t>
            </a:r>
            <a:br>
              <a:rPr lang="en-US" dirty="0" smtClean="0"/>
            </a:br>
            <a:r>
              <a:rPr lang="en-US" dirty="0" smtClean="0"/>
              <a:t>(Phase 6 Parts)</a:t>
            </a:r>
            <a:endParaRPr lang="en-US" dirty="0"/>
          </a:p>
        </p:txBody>
      </p:sp>
      <p:sp>
        <p:nvSpPr>
          <p:cNvPr id="3" name="Content Placeholder 2"/>
          <p:cNvSpPr>
            <a:spLocks noGrp="1"/>
          </p:cNvSpPr>
          <p:nvPr>
            <p:ph sz="half" idx="1"/>
          </p:nvPr>
        </p:nvSpPr>
        <p:spPr/>
        <p:txBody>
          <a:bodyPr/>
          <a:lstStyle/>
          <a:p>
            <a:r>
              <a:rPr lang="en-US" dirty="0" smtClean="0"/>
              <a:t>In order to enclose the S.H.O. drive for the following test, I will use a </a:t>
            </a:r>
            <a:r>
              <a:rPr lang="en-US" sz="3200" dirty="0" smtClean="0"/>
              <a:t>Square Storage Box</a:t>
            </a:r>
            <a:r>
              <a:rPr lang="en-US" dirty="0" smtClean="0"/>
              <a:t> from </a:t>
            </a:r>
            <a:r>
              <a:rPr lang="en-US" sz="3200" dirty="0" smtClean="0"/>
              <a:t>The Container Store</a:t>
            </a:r>
            <a:r>
              <a:rPr lang="en-US" dirty="0" smtClean="0"/>
              <a:t>.</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146</a:t>
            </a:fld>
            <a:endParaRPr lang="en-US" dirty="0"/>
          </a:p>
        </p:txBody>
      </p:sp>
    </p:spTree>
    <p:extLst>
      <p:ext uri="{BB962C8B-B14F-4D97-AF65-F5344CB8AC3E}">
        <p14:creationId xmlns:p14="http://schemas.microsoft.com/office/powerpoint/2010/main" val="112478884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862" y="905812"/>
            <a:ext cx="6798734" cy="1303867"/>
          </a:xfrm>
        </p:spPr>
        <p:txBody>
          <a:bodyPr>
            <a:normAutofit fontScale="90000"/>
          </a:bodyPr>
          <a:lstStyle/>
          <a:p>
            <a:r>
              <a:rPr lang="en-US" dirty="0" smtClean="0"/>
              <a:t>Plastic Spools</a:t>
            </a:r>
            <a:br>
              <a:rPr lang="en-US" dirty="0" smtClean="0"/>
            </a:br>
            <a:r>
              <a:rPr lang="en-US" dirty="0" smtClean="0"/>
              <a:t>(Phase 6 Parts)</a:t>
            </a:r>
            <a:endParaRPr lang="en-US" dirty="0"/>
          </a:p>
        </p:txBody>
      </p:sp>
      <p:sp>
        <p:nvSpPr>
          <p:cNvPr id="3" name="Content Placeholder 2"/>
          <p:cNvSpPr>
            <a:spLocks noGrp="1"/>
          </p:cNvSpPr>
          <p:nvPr>
            <p:ph sz="half" idx="1"/>
          </p:nvPr>
        </p:nvSpPr>
        <p:spPr/>
        <p:txBody>
          <a:bodyPr/>
          <a:lstStyle/>
          <a:p>
            <a:r>
              <a:rPr lang="en-US" dirty="0" smtClean="0"/>
              <a:t>To better secure the </a:t>
            </a:r>
            <a:r>
              <a:rPr lang="en-US" dirty="0"/>
              <a:t>Supreme Stacking Crate from IRIS </a:t>
            </a:r>
            <a:r>
              <a:rPr lang="en-US" dirty="0" smtClean="0"/>
              <a:t>USA inside the Square Storage Box, I will use the two plastic winding spools (from Phase 3) so I can elevate the crate closer to the lid of the box.</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10" name="Slide Number Placeholder 9"/>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147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224" y="4774735"/>
            <a:ext cx="969221" cy="969221"/>
          </a:xfrm>
          <a:prstGeom prst="rect">
            <a:avLst/>
          </a:prstGeom>
        </p:spPr>
      </p:pic>
      <p:pic>
        <p:nvPicPr>
          <p:cNvPr id="6" name="Picture 5"/>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514426" y="4317870"/>
            <a:ext cx="1615508" cy="1616586"/>
          </a:xfrm>
          <a:prstGeom prst="rect">
            <a:avLst/>
          </a:prstGeom>
        </p:spPr>
      </p:pic>
    </p:spTree>
    <p:extLst>
      <p:ext uri="{BB962C8B-B14F-4D97-AF65-F5344CB8AC3E}">
        <p14:creationId xmlns:p14="http://schemas.microsoft.com/office/powerpoint/2010/main" val="424091185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Protective Edge Trim</a:t>
            </a:r>
            <a:br>
              <a:rPr lang="en-US" dirty="0" smtClean="0"/>
            </a:br>
            <a:r>
              <a:rPr lang="en-US" dirty="0" smtClean="0"/>
              <a:t>(Parts)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In order to secure the spools together and to center the crate against the indentions on the lid of the box,</a:t>
            </a:r>
            <a:r>
              <a:rPr lang="en-US" baseline="0" dirty="0" smtClean="0"/>
              <a:t> I will </a:t>
            </a:r>
            <a:r>
              <a:rPr lang="en-US" dirty="0"/>
              <a:t>use </a:t>
            </a:r>
            <a:r>
              <a:rPr lang="en-US" sz="3200" dirty="0"/>
              <a:t>U Shape Car Door Edge Guard </a:t>
            </a:r>
            <a:r>
              <a:rPr lang="en-US" sz="3200" dirty="0" smtClean="0"/>
              <a:t>Trim</a:t>
            </a:r>
            <a:r>
              <a:rPr lang="en-US" dirty="0" smtClean="0"/>
              <a:t> </a:t>
            </a:r>
            <a:r>
              <a:rPr lang="en-US" dirty="0"/>
              <a:t>from </a:t>
            </a:r>
            <a:r>
              <a:rPr lang="en-US" sz="3200" dirty="0" smtClean="0"/>
              <a:t>CarBeyondStore</a:t>
            </a:r>
            <a:r>
              <a:rPr lang="en-US" dirty="0" smtClean="0"/>
              <a:t> at </a:t>
            </a:r>
            <a:r>
              <a:rPr lang="en-US" sz="3200" dirty="0" smtClean="0"/>
              <a:t>Amazon.com</a:t>
            </a:r>
            <a:endParaRPr lang="en-US" sz="32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148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224" y="4774735"/>
            <a:ext cx="969221" cy="96922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829" y="2703857"/>
            <a:ext cx="1641050" cy="1641050"/>
          </a:xfrm>
          <a:prstGeom prst="rect">
            <a:avLst/>
          </a:prstGeom>
        </p:spPr>
      </p:pic>
      <p:pic>
        <p:nvPicPr>
          <p:cNvPr id="10" name="Picture 9"/>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514426" y="4317870"/>
            <a:ext cx="1615508" cy="1616586"/>
          </a:xfrm>
          <a:prstGeom prst="rect">
            <a:avLst/>
          </a:prstGeom>
        </p:spPr>
      </p:pic>
    </p:spTree>
    <p:extLst>
      <p:ext uri="{BB962C8B-B14F-4D97-AF65-F5344CB8AC3E}">
        <p14:creationId xmlns:p14="http://schemas.microsoft.com/office/powerpoint/2010/main" val="199356934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Analog Thermometers</a:t>
            </a:r>
            <a:br>
              <a:rPr lang="en-US" dirty="0" smtClean="0"/>
            </a:br>
            <a:r>
              <a:rPr lang="en-US" dirty="0" smtClean="0"/>
              <a:t>(Measuring Devices</a:t>
            </a:r>
            <a:r>
              <a:rPr lang="en-US" sz="4000" kern="1200" cap="none" dirty="0" smtClean="0">
                <a:ln w="3175" cmpd="sng">
                  <a:noFill/>
                </a:ln>
                <a:solidFill>
                  <a:schemeClr val="tx1">
                    <a:lumMod val="85000"/>
                    <a:lumOff val="15000"/>
                  </a:schemeClr>
                </a:solidFill>
                <a:effectLst/>
                <a:latin typeface="+mj-lt"/>
                <a:ea typeface="+mj-ea"/>
                <a:cs typeface="+mj-cs"/>
              </a:rPr>
              <a:t>)</a:t>
            </a:r>
            <a:endParaRPr lang="en-US" dirty="0"/>
          </a:p>
        </p:txBody>
      </p:sp>
      <p:sp>
        <p:nvSpPr>
          <p:cNvPr id="9" name="Content Placeholder 8"/>
          <p:cNvSpPr>
            <a:spLocks noGrp="1"/>
          </p:cNvSpPr>
          <p:nvPr>
            <p:ph sz="half" idx="1"/>
          </p:nvPr>
        </p:nvSpPr>
        <p:spPr/>
        <p:txBody>
          <a:bodyPr>
            <a:normAutofit fontScale="85000" lnSpcReduction="20000"/>
          </a:bodyPr>
          <a:lstStyle/>
          <a:p>
            <a:r>
              <a:rPr lang="en-US" dirty="0" smtClean="0"/>
              <a:t>To measure the temperature inside and outside the tote during its operation, I purchased a </a:t>
            </a:r>
            <a:r>
              <a:rPr lang="en-US" sz="3800" dirty="0" smtClean="0"/>
              <a:t>12-Pack</a:t>
            </a:r>
            <a:r>
              <a:rPr lang="en-US" dirty="0" smtClean="0"/>
              <a:t> of </a:t>
            </a:r>
            <a:r>
              <a:rPr lang="en-US" sz="3800" dirty="0" smtClean="0"/>
              <a:t>Sper Scientific 739520 Wall Thermometers</a:t>
            </a:r>
            <a:r>
              <a:rPr lang="en-US" dirty="0" smtClean="0"/>
              <a:t> from </a:t>
            </a:r>
            <a:r>
              <a:rPr lang="en-US" sz="3800" dirty="0" smtClean="0"/>
              <a:t>Sper Scientific</a:t>
            </a:r>
            <a:r>
              <a:rPr lang="en-US" dirty="0" smtClean="0"/>
              <a:t> via </a:t>
            </a:r>
            <a:r>
              <a:rPr lang="en-US" sz="3800" dirty="0" smtClean="0"/>
              <a:t>Amazon.com</a:t>
            </a:r>
            <a:endParaRPr lang="en-US" i="1" dirty="0" smtClean="0"/>
          </a:p>
        </p:txBody>
      </p:sp>
      <p:sp>
        <p:nvSpPr>
          <p:cNvPr id="14" name="Slide Number Placeholder 1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149</a:t>
            </a:fld>
            <a:endParaRPr lang="en-US" dirty="0"/>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41585" y="2542349"/>
            <a:ext cx="3336925" cy="3336925"/>
          </a:xfrm>
          <a:prstGeom prst="rect">
            <a:avLst/>
          </a:prstGeom>
        </p:spPr>
      </p:pic>
      <p:pic>
        <p:nvPicPr>
          <p:cNvPr id="13" name="Picture 1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202293" y="3481986"/>
            <a:ext cx="1615508" cy="1616586"/>
          </a:xfrm>
          <a:prstGeom prst="rect">
            <a:avLst/>
          </a:prstGeom>
        </p:spPr>
      </p:pic>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4847707" y="2542349"/>
            <a:ext cx="924232" cy="3336925"/>
          </a:xfrm>
        </p:spPr>
      </p:pic>
      <p:grpSp>
        <p:nvGrpSpPr>
          <p:cNvPr id="6" name="Group 5"/>
          <p:cNvGrpSpPr/>
          <p:nvPr/>
        </p:nvGrpSpPr>
        <p:grpSpPr>
          <a:xfrm>
            <a:off x="5826840" y="4324045"/>
            <a:ext cx="1004208" cy="1636488"/>
            <a:chOff x="5960085" y="5059968"/>
            <a:chExt cx="1004208" cy="1636488"/>
          </a:xfrm>
        </p:grpSpPr>
        <p:pic>
          <p:nvPicPr>
            <p:cNvPr id="10"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60085" y="5059968"/>
              <a:ext cx="242208" cy="874488"/>
            </a:xfrm>
            <a:prstGeom prst="rect">
              <a:avLst/>
            </a:prstGeom>
          </p:spPr>
        </p:pic>
        <p:pic>
          <p:nvPicPr>
            <p:cNvPr id="12"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12485" y="5212368"/>
              <a:ext cx="242208" cy="874488"/>
            </a:xfrm>
            <a:prstGeom prst="rect">
              <a:avLst/>
            </a:prstGeom>
          </p:spPr>
        </p:pic>
        <p:pic>
          <p:nvPicPr>
            <p:cNvPr id="15"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64885" y="5364768"/>
              <a:ext cx="242208" cy="874488"/>
            </a:xfrm>
            <a:prstGeom prst="rect">
              <a:avLst/>
            </a:prstGeom>
          </p:spPr>
        </p:pic>
        <p:pic>
          <p:nvPicPr>
            <p:cNvPr id="16"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17285" y="5517168"/>
              <a:ext cx="242208" cy="874488"/>
            </a:xfrm>
            <a:prstGeom prst="rect">
              <a:avLst/>
            </a:prstGeom>
          </p:spPr>
        </p:pic>
        <p:pic>
          <p:nvPicPr>
            <p:cNvPr id="17"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69685" y="5669568"/>
              <a:ext cx="242208" cy="874488"/>
            </a:xfrm>
            <a:prstGeom prst="rect">
              <a:avLst/>
            </a:prstGeom>
          </p:spPr>
        </p:pic>
        <p:pic>
          <p:nvPicPr>
            <p:cNvPr id="18"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22085" y="5821968"/>
              <a:ext cx="242208" cy="874488"/>
            </a:xfrm>
            <a:prstGeom prst="rect">
              <a:avLst/>
            </a:prstGeom>
          </p:spPr>
        </p:pic>
      </p:grpSp>
      <p:grpSp>
        <p:nvGrpSpPr>
          <p:cNvPr id="19" name="Group 18"/>
          <p:cNvGrpSpPr/>
          <p:nvPr/>
        </p:nvGrpSpPr>
        <p:grpSpPr>
          <a:xfrm>
            <a:off x="7204721" y="4324045"/>
            <a:ext cx="1004208" cy="1636488"/>
            <a:chOff x="5960085" y="5059968"/>
            <a:chExt cx="1004208" cy="1636488"/>
          </a:xfrm>
        </p:grpSpPr>
        <p:pic>
          <p:nvPicPr>
            <p:cNvPr id="20"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60085" y="5059968"/>
              <a:ext cx="242208" cy="874488"/>
            </a:xfrm>
            <a:prstGeom prst="rect">
              <a:avLst/>
            </a:prstGeom>
          </p:spPr>
        </p:pic>
        <p:pic>
          <p:nvPicPr>
            <p:cNvPr id="21"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12485" y="5212368"/>
              <a:ext cx="242208" cy="874488"/>
            </a:xfrm>
            <a:prstGeom prst="rect">
              <a:avLst/>
            </a:prstGeom>
          </p:spPr>
        </p:pic>
        <p:pic>
          <p:nvPicPr>
            <p:cNvPr id="22"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64885" y="5364768"/>
              <a:ext cx="242208" cy="874488"/>
            </a:xfrm>
            <a:prstGeom prst="rect">
              <a:avLst/>
            </a:prstGeom>
          </p:spPr>
        </p:pic>
        <p:pic>
          <p:nvPicPr>
            <p:cNvPr id="23"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17285" y="5517168"/>
              <a:ext cx="242208" cy="874488"/>
            </a:xfrm>
            <a:prstGeom prst="rect">
              <a:avLst/>
            </a:prstGeom>
          </p:spPr>
        </p:pic>
        <p:pic>
          <p:nvPicPr>
            <p:cNvPr id="24"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69685" y="5669568"/>
              <a:ext cx="242208" cy="874488"/>
            </a:xfrm>
            <a:prstGeom prst="rect">
              <a:avLst/>
            </a:prstGeom>
          </p:spPr>
        </p:pic>
        <p:pic>
          <p:nvPicPr>
            <p:cNvPr id="25"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22085" y="5821968"/>
              <a:ext cx="242208" cy="874488"/>
            </a:xfrm>
            <a:prstGeom prst="rect">
              <a:avLst/>
            </a:prstGeom>
          </p:spPr>
        </p:pic>
      </p:grpSp>
    </p:spTree>
    <p:extLst>
      <p:ext uri="{BB962C8B-B14F-4D97-AF65-F5344CB8AC3E}">
        <p14:creationId xmlns:p14="http://schemas.microsoft.com/office/powerpoint/2010/main" val="228735453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Memory Card</a:t>
            </a:r>
            <a:br>
              <a:rPr lang="en-US" dirty="0" smtClean="0"/>
            </a:br>
            <a:r>
              <a:rPr lang="en-US" dirty="0" smtClean="0"/>
              <a:t>(Recording)</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In order to record and save very long videos, I </a:t>
            </a:r>
            <a:r>
              <a:rPr lang="en-US" dirty="0"/>
              <a:t>purchased </a:t>
            </a:r>
            <a:r>
              <a:rPr lang="en-US" dirty="0" smtClean="0"/>
              <a:t>the </a:t>
            </a:r>
            <a:r>
              <a:rPr lang="en-US" sz="4100" dirty="0" smtClean="0"/>
              <a:t>Transcend </a:t>
            </a:r>
            <a:r>
              <a:rPr lang="en-US" sz="4100" dirty="0"/>
              <a:t>128GB SDXC Class 10 UHS-1 Flash Memory </a:t>
            </a:r>
            <a:r>
              <a:rPr lang="en-US" sz="4100" dirty="0" smtClean="0"/>
              <a:t>Card</a:t>
            </a:r>
            <a:r>
              <a:rPr lang="en-US" dirty="0" smtClean="0"/>
              <a:t> from </a:t>
            </a:r>
            <a:r>
              <a:rPr lang="en-US" sz="4100" dirty="0" smtClean="0"/>
              <a:t>Transcend</a:t>
            </a:r>
            <a:r>
              <a:rPr lang="en-US" dirty="0" smtClean="0"/>
              <a:t> via </a:t>
            </a:r>
            <a:r>
              <a:rPr lang="en-US" sz="4100" dirty="0" smtClean="0"/>
              <a:t>Amazon.com</a:t>
            </a:r>
            <a:endParaRPr lang="en-US" sz="4100" dirty="0"/>
          </a:p>
        </p:txBody>
      </p:sp>
      <p:pic>
        <p:nvPicPr>
          <p:cNvPr id="13" name="Content Placeholder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36052" y="2487613"/>
            <a:ext cx="2754871" cy="3446462"/>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15</a:t>
            </a:fld>
            <a:endParaRPr lang="en-US" dirty="0"/>
          </a:p>
        </p:txBody>
      </p:sp>
    </p:spTree>
    <p:extLst>
      <p:ext uri="{BB962C8B-B14F-4D97-AF65-F5344CB8AC3E}">
        <p14:creationId xmlns:p14="http://schemas.microsoft.com/office/powerpoint/2010/main" val="312356907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Temperature</a:t>
            </a:r>
            <a:br>
              <a:rPr lang="en-US" dirty="0"/>
            </a:br>
            <a:r>
              <a:rPr lang="en-US" dirty="0" smtClean="0"/>
              <a:t>(Pre-run </a:t>
            </a:r>
            <a:r>
              <a:rPr lang="en-US" dirty="0"/>
              <a:t>Testing)</a:t>
            </a:r>
          </a:p>
        </p:txBody>
      </p:sp>
      <p:sp>
        <p:nvSpPr>
          <p:cNvPr id="9" name="Content Placeholder 8"/>
          <p:cNvSpPr>
            <a:spLocks noGrp="1"/>
          </p:cNvSpPr>
          <p:nvPr>
            <p:ph sz="half" idx="1"/>
          </p:nvPr>
        </p:nvSpPr>
        <p:spPr/>
        <p:txBody>
          <a:bodyPr>
            <a:normAutofit fontScale="85000" lnSpcReduction="20000"/>
          </a:bodyPr>
          <a:lstStyle/>
          <a:p>
            <a:r>
              <a:rPr lang="en-US" dirty="0"/>
              <a:t>Before I run the device, </a:t>
            </a:r>
            <a:r>
              <a:rPr lang="en-US" dirty="0" smtClean="0"/>
              <a:t>I will apply some masking tape on each thermometer and write on each the location that each will be placed during the test.</a:t>
            </a:r>
          </a:p>
          <a:p>
            <a:r>
              <a:rPr lang="en-US" dirty="0" smtClean="0"/>
              <a:t>I will then </a:t>
            </a:r>
            <a:r>
              <a:rPr lang="en-US" dirty="0"/>
              <a:t>place the thermometers near each </a:t>
            </a:r>
            <a:r>
              <a:rPr lang="en-US" dirty="0" smtClean="0"/>
              <a:t>other, and away from the windows, for a couple of minutes. Then I will compare </a:t>
            </a:r>
            <a:r>
              <a:rPr lang="en-US" dirty="0"/>
              <a:t>their readings</a:t>
            </a:r>
            <a:r>
              <a:rPr lang="en-US" dirty="0" smtClean="0"/>
              <a:t>.</a:t>
            </a:r>
            <a:endParaRPr lang="en-US" dirty="0"/>
          </a:p>
        </p:txBody>
      </p:sp>
      <p:sp>
        <p:nvSpPr>
          <p:cNvPr id="14" name="Slide Number Placeholder 1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150</a:t>
            </a:fld>
            <a:endParaRPr lang="en-US" dirty="0"/>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41585" y="2542349"/>
            <a:ext cx="3336925" cy="3336925"/>
          </a:xfrm>
          <a:prstGeom prst="rect">
            <a:avLst/>
          </a:prstGeom>
        </p:spPr>
      </p:pic>
      <p:pic>
        <p:nvPicPr>
          <p:cNvPr id="13" name="Picture 1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202293" y="3481986"/>
            <a:ext cx="1615508" cy="1616586"/>
          </a:xfrm>
          <a:prstGeom prst="rect">
            <a:avLst/>
          </a:prstGeom>
        </p:spPr>
      </p:pic>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4847707" y="2542349"/>
            <a:ext cx="924232" cy="3336925"/>
          </a:xfrm>
        </p:spPr>
      </p:pic>
      <p:grpSp>
        <p:nvGrpSpPr>
          <p:cNvPr id="10" name="Group 9"/>
          <p:cNvGrpSpPr/>
          <p:nvPr/>
        </p:nvGrpSpPr>
        <p:grpSpPr>
          <a:xfrm>
            <a:off x="5826840" y="4324045"/>
            <a:ext cx="1004208" cy="1636488"/>
            <a:chOff x="5960085" y="5059968"/>
            <a:chExt cx="1004208" cy="1636488"/>
          </a:xfrm>
        </p:grpSpPr>
        <p:pic>
          <p:nvPicPr>
            <p:cNvPr id="11"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60085" y="5059968"/>
              <a:ext cx="242208" cy="874488"/>
            </a:xfrm>
            <a:prstGeom prst="rect">
              <a:avLst/>
            </a:prstGeom>
          </p:spPr>
        </p:pic>
        <p:pic>
          <p:nvPicPr>
            <p:cNvPr id="12"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12485" y="5212368"/>
              <a:ext cx="242208" cy="874488"/>
            </a:xfrm>
            <a:prstGeom prst="rect">
              <a:avLst/>
            </a:prstGeom>
          </p:spPr>
        </p:pic>
        <p:pic>
          <p:nvPicPr>
            <p:cNvPr id="15"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64885" y="5364768"/>
              <a:ext cx="242208" cy="874488"/>
            </a:xfrm>
            <a:prstGeom prst="rect">
              <a:avLst/>
            </a:prstGeom>
          </p:spPr>
        </p:pic>
        <p:pic>
          <p:nvPicPr>
            <p:cNvPr id="16"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17285" y="5517168"/>
              <a:ext cx="242208" cy="874488"/>
            </a:xfrm>
            <a:prstGeom prst="rect">
              <a:avLst/>
            </a:prstGeom>
          </p:spPr>
        </p:pic>
        <p:pic>
          <p:nvPicPr>
            <p:cNvPr id="17"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69685" y="5669568"/>
              <a:ext cx="242208" cy="874488"/>
            </a:xfrm>
            <a:prstGeom prst="rect">
              <a:avLst/>
            </a:prstGeom>
          </p:spPr>
        </p:pic>
        <p:pic>
          <p:nvPicPr>
            <p:cNvPr id="18"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22085" y="5821968"/>
              <a:ext cx="242208" cy="874488"/>
            </a:xfrm>
            <a:prstGeom prst="rect">
              <a:avLst/>
            </a:prstGeom>
          </p:spPr>
        </p:pic>
      </p:grpSp>
      <p:grpSp>
        <p:nvGrpSpPr>
          <p:cNvPr id="19" name="Group 18"/>
          <p:cNvGrpSpPr/>
          <p:nvPr/>
        </p:nvGrpSpPr>
        <p:grpSpPr>
          <a:xfrm>
            <a:off x="7204721" y="4324045"/>
            <a:ext cx="1004208" cy="1636488"/>
            <a:chOff x="5960085" y="5059968"/>
            <a:chExt cx="1004208" cy="1636488"/>
          </a:xfrm>
        </p:grpSpPr>
        <p:pic>
          <p:nvPicPr>
            <p:cNvPr id="20"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60085" y="5059968"/>
              <a:ext cx="242208" cy="874488"/>
            </a:xfrm>
            <a:prstGeom prst="rect">
              <a:avLst/>
            </a:prstGeom>
          </p:spPr>
        </p:pic>
        <p:pic>
          <p:nvPicPr>
            <p:cNvPr id="21"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12485" y="5212368"/>
              <a:ext cx="242208" cy="874488"/>
            </a:xfrm>
            <a:prstGeom prst="rect">
              <a:avLst/>
            </a:prstGeom>
          </p:spPr>
        </p:pic>
        <p:pic>
          <p:nvPicPr>
            <p:cNvPr id="22"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64885" y="5364768"/>
              <a:ext cx="242208" cy="874488"/>
            </a:xfrm>
            <a:prstGeom prst="rect">
              <a:avLst/>
            </a:prstGeom>
          </p:spPr>
        </p:pic>
        <p:pic>
          <p:nvPicPr>
            <p:cNvPr id="23"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17285" y="5517168"/>
              <a:ext cx="242208" cy="874488"/>
            </a:xfrm>
            <a:prstGeom prst="rect">
              <a:avLst/>
            </a:prstGeom>
          </p:spPr>
        </p:pic>
        <p:pic>
          <p:nvPicPr>
            <p:cNvPr id="24"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69685" y="5669568"/>
              <a:ext cx="242208" cy="874488"/>
            </a:xfrm>
            <a:prstGeom prst="rect">
              <a:avLst/>
            </a:prstGeom>
          </p:spPr>
        </p:pic>
        <p:pic>
          <p:nvPicPr>
            <p:cNvPr id="25"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22085" y="5821968"/>
              <a:ext cx="242208" cy="874488"/>
            </a:xfrm>
            <a:prstGeom prst="rect">
              <a:avLst/>
            </a:prstGeom>
          </p:spPr>
        </p:pic>
      </p:grpSp>
    </p:spTree>
    <p:extLst>
      <p:ext uri="{BB962C8B-B14F-4D97-AF65-F5344CB8AC3E}">
        <p14:creationId xmlns:p14="http://schemas.microsoft.com/office/powerpoint/2010/main" val="292399167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Temperature</a:t>
            </a:r>
            <a:br>
              <a:rPr lang="en-US" dirty="0"/>
            </a:br>
            <a:r>
              <a:rPr lang="en-US" dirty="0"/>
              <a:t>(Continuous Testing)</a:t>
            </a:r>
          </a:p>
        </p:txBody>
      </p:sp>
      <p:sp>
        <p:nvSpPr>
          <p:cNvPr id="9" name="Content Placeholder 8"/>
          <p:cNvSpPr>
            <a:spLocks noGrp="1"/>
          </p:cNvSpPr>
          <p:nvPr>
            <p:ph sz="half" idx="1"/>
          </p:nvPr>
        </p:nvSpPr>
        <p:spPr/>
        <p:txBody>
          <a:bodyPr>
            <a:normAutofit fontScale="70000" lnSpcReduction="20000"/>
          </a:bodyPr>
          <a:lstStyle/>
          <a:p>
            <a:r>
              <a:rPr lang="en-US" dirty="0" smtClean="0"/>
              <a:t>During the continuous testing, I will record their temperature periodically on camera without moving them.</a:t>
            </a:r>
          </a:p>
          <a:p>
            <a:r>
              <a:rPr lang="en-US" dirty="0" smtClean="0"/>
              <a:t>To minimize data noise. I will keep the heater off and the windows and blinds closed. Preferably, clouds would be overcast during this period, or else I could choose to instead conduct the test overnight.</a:t>
            </a:r>
          </a:p>
          <a:p>
            <a:r>
              <a:rPr lang="en-US" dirty="0" smtClean="0"/>
              <a:t>I </a:t>
            </a:r>
            <a:r>
              <a:rPr lang="en-US" dirty="0"/>
              <a:t>will put a thermometer wherever window blinds are missing</a:t>
            </a:r>
            <a:r>
              <a:rPr lang="en-US" dirty="0" smtClean="0"/>
              <a:t>.</a:t>
            </a:r>
            <a:endParaRPr lang="en-US" dirty="0"/>
          </a:p>
        </p:txBody>
      </p:sp>
      <p:sp>
        <p:nvSpPr>
          <p:cNvPr id="14" name="Slide Number Placeholder 1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151</a:t>
            </a:fld>
            <a:endParaRPr lang="en-US" dirty="0"/>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41585" y="2542349"/>
            <a:ext cx="3336925" cy="3336925"/>
          </a:xfrm>
          <a:prstGeom prst="rect">
            <a:avLst/>
          </a:prstGeom>
        </p:spPr>
      </p:pic>
      <p:pic>
        <p:nvPicPr>
          <p:cNvPr id="13" name="Picture 1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202293" y="3481986"/>
            <a:ext cx="1615508" cy="1616586"/>
          </a:xfrm>
          <a:prstGeom prst="rect">
            <a:avLst/>
          </a:prstGeom>
        </p:spPr>
      </p:pic>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4847707" y="2542349"/>
            <a:ext cx="924232" cy="3336925"/>
          </a:xfrm>
        </p:spPr>
      </p:pic>
      <p:grpSp>
        <p:nvGrpSpPr>
          <p:cNvPr id="10" name="Group 9"/>
          <p:cNvGrpSpPr/>
          <p:nvPr/>
        </p:nvGrpSpPr>
        <p:grpSpPr>
          <a:xfrm>
            <a:off x="5826840" y="4324045"/>
            <a:ext cx="1004208" cy="1636488"/>
            <a:chOff x="5960085" y="5059968"/>
            <a:chExt cx="1004208" cy="1636488"/>
          </a:xfrm>
        </p:grpSpPr>
        <p:pic>
          <p:nvPicPr>
            <p:cNvPr id="11"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60085" y="5059968"/>
              <a:ext cx="242208" cy="874488"/>
            </a:xfrm>
            <a:prstGeom prst="rect">
              <a:avLst/>
            </a:prstGeom>
          </p:spPr>
        </p:pic>
        <p:pic>
          <p:nvPicPr>
            <p:cNvPr id="12"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12485" y="5212368"/>
              <a:ext cx="242208" cy="874488"/>
            </a:xfrm>
            <a:prstGeom prst="rect">
              <a:avLst/>
            </a:prstGeom>
          </p:spPr>
        </p:pic>
        <p:pic>
          <p:nvPicPr>
            <p:cNvPr id="15"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64885" y="5364768"/>
              <a:ext cx="242208" cy="874488"/>
            </a:xfrm>
            <a:prstGeom prst="rect">
              <a:avLst/>
            </a:prstGeom>
          </p:spPr>
        </p:pic>
        <p:pic>
          <p:nvPicPr>
            <p:cNvPr id="16"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17285" y="5517168"/>
              <a:ext cx="242208" cy="874488"/>
            </a:xfrm>
            <a:prstGeom prst="rect">
              <a:avLst/>
            </a:prstGeom>
          </p:spPr>
        </p:pic>
        <p:pic>
          <p:nvPicPr>
            <p:cNvPr id="17"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69685" y="5669568"/>
              <a:ext cx="242208" cy="874488"/>
            </a:xfrm>
            <a:prstGeom prst="rect">
              <a:avLst/>
            </a:prstGeom>
          </p:spPr>
        </p:pic>
        <p:pic>
          <p:nvPicPr>
            <p:cNvPr id="18"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22085" y="5821968"/>
              <a:ext cx="242208" cy="874488"/>
            </a:xfrm>
            <a:prstGeom prst="rect">
              <a:avLst/>
            </a:prstGeom>
          </p:spPr>
        </p:pic>
      </p:grpSp>
      <p:grpSp>
        <p:nvGrpSpPr>
          <p:cNvPr id="19" name="Group 18"/>
          <p:cNvGrpSpPr/>
          <p:nvPr/>
        </p:nvGrpSpPr>
        <p:grpSpPr>
          <a:xfrm>
            <a:off x="7204721" y="4324045"/>
            <a:ext cx="1004208" cy="1636488"/>
            <a:chOff x="5960085" y="5059968"/>
            <a:chExt cx="1004208" cy="1636488"/>
          </a:xfrm>
        </p:grpSpPr>
        <p:pic>
          <p:nvPicPr>
            <p:cNvPr id="20"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60085" y="5059968"/>
              <a:ext cx="242208" cy="874488"/>
            </a:xfrm>
            <a:prstGeom prst="rect">
              <a:avLst/>
            </a:prstGeom>
          </p:spPr>
        </p:pic>
        <p:pic>
          <p:nvPicPr>
            <p:cNvPr id="21"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12485" y="5212368"/>
              <a:ext cx="242208" cy="874488"/>
            </a:xfrm>
            <a:prstGeom prst="rect">
              <a:avLst/>
            </a:prstGeom>
          </p:spPr>
        </p:pic>
        <p:pic>
          <p:nvPicPr>
            <p:cNvPr id="22"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64885" y="5364768"/>
              <a:ext cx="242208" cy="874488"/>
            </a:xfrm>
            <a:prstGeom prst="rect">
              <a:avLst/>
            </a:prstGeom>
          </p:spPr>
        </p:pic>
        <p:pic>
          <p:nvPicPr>
            <p:cNvPr id="23"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17285" y="5517168"/>
              <a:ext cx="242208" cy="874488"/>
            </a:xfrm>
            <a:prstGeom prst="rect">
              <a:avLst/>
            </a:prstGeom>
          </p:spPr>
        </p:pic>
        <p:pic>
          <p:nvPicPr>
            <p:cNvPr id="24"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69685" y="5669568"/>
              <a:ext cx="242208" cy="874488"/>
            </a:xfrm>
            <a:prstGeom prst="rect">
              <a:avLst/>
            </a:prstGeom>
          </p:spPr>
        </p:pic>
        <p:pic>
          <p:nvPicPr>
            <p:cNvPr id="25"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22085" y="5821968"/>
              <a:ext cx="242208" cy="874488"/>
            </a:xfrm>
            <a:prstGeom prst="rect">
              <a:avLst/>
            </a:prstGeom>
          </p:spPr>
        </p:pic>
      </p:grpSp>
    </p:spTree>
    <p:extLst>
      <p:ext uri="{BB962C8B-B14F-4D97-AF65-F5344CB8AC3E}">
        <p14:creationId xmlns:p14="http://schemas.microsoft.com/office/powerpoint/2010/main" val="256316986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Temperature</a:t>
            </a:r>
            <a:br>
              <a:rPr lang="en-US" dirty="0"/>
            </a:br>
            <a:r>
              <a:rPr lang="en-US" dirty="0"/>
              <a:t>(Post-run Testing)</a:t>
            </a:r>
          </a:p>
        </p:txBody>
      </p:sp>
      <p:sp>
        <p:nvSpPr>
          <p:cNvPr id="9" name="Content Placeholder 8"/>
          <p:cNvSpPr>
            <a:spLocks noGrp="1"/>
          </p:cNvSpPr>
          <p:nvPr>
            <p:ph sz="half" idx="1"/>
          </p:nvPr>
        </p:nvSpPr>
        <p:spPr/>
        <p:txBody>
          <a:bodyPr>
            <a:normAutofit/>
          </a:bodyPr>
          <a:lstStyle/>
          <a:p>
            <a:r>
              <a:rPr lang="en-US" dirty="0" smtClean="0"/>
              <a:t>After the test run, these thermometers will be brought together once again away from the windows to show again for a couple of minutes to see if they give the same reading.</a:t>
            </a:r>
            <a:endParaRPr lang="en-US" dirty="0"/>
          </a:p>
        </p:txBody>
      </p:sp>
      <p:sp>
        <p:nvSpPr>
          <p:cNvPr id="14" name="Slide Number Placeholder 1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152</a:t>
            </a:fld>
            <a:endParaRPr lang="en-US" dirty="0"/>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41585" y="2542349"/>
            <a:ext cx="3336925" cy="3336925"/>
          </a:xfrm>
          <a:prstGeom prst="rect">
            <a:avLst/>
          </a:prstGeom>
        </p:spPr>
      </p:pic>
      <p:pic>
        <p:nvPicPr>
          <p:cNvPr id="13" name="Picture 1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202293" y="3481986"/>
            <a:ext cx="1615508" cy="1616586"/>
          </a:xfrm>
          <a:prstGeom prst="rect">
            <a:avLst/>
          </a:prstGeom>
        </p:spPr>
      </p:pic>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4847707" y="2542349"/>
            <a:ext cx="924232" cy="3336925"/>
          </a:xfrm>
        </p:spPr>
      </p:pic>
      <p:grpSp>
        <p:nvGrpSpPr>
          <p:cNvPr id="10" name="Group 9"/>
          <p:cNvGrpSpPr/>
          <p:nvPr/>
        </p:nvGrpSpPr>
        <p:grpSpPr>
          <a:xfrm>
            <a:off x="5826840" y="4324045"/>
            <a:ext cx="1004208" cy="1636488"/>
            <a:chOff x="5960085" y="5059968"/>
            <a:chExt cx="1004208" cy="1636488"/>
          </a:xfrm>
        </p:grpSpPr>
        <p:pic>
          <p:nvPicPr>
            <p:cNvPr id="11"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60085" y="5059968"/>
              <a:ext cx="242208" cy="874488"/>
            </a:xfrm>
            <a:prstGeom prst="rect">
              <a:avLst/>
            </a:prstGeom>
          </p:spPr>
        </p:pic>
        <p:pic>
          <p:nvPicPr>
            <p:cNvPr id="12"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12485" y="5212368"/>
              <a:ext cx="242208" cy="874488"/>
            </a:xfrm>
            <a:prstGeom prst="rect">
              <a:avLst/>
            </a:prstGeom>
          </p:spPr>
        </p:pic>
        <p:pic>
          <p:nvPicPr>
            <p:cNvPr id="15"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64885" y="5364768"/>
              <a:ext cx="242208" cy="874488"/>
            </a:xfrm>
            <a:prstGeom prst="rect">
              <a:avLst/>
            </a:prstGeom>
          </p:spPr>
        </p:pic>
        <p:pic>
          <p:nvPicPr>
            <p:cNvPr id="16"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17285" y="5517168"/>
              <a:ext cx="242208" cy="874488"/>
            </a:xfrm>
            <a:prstGeom prst="rect">
              <a:avLst/>
            </a:prstGeom>
          </p:spPr>
        </p:pic>
        <p:pic>
          <p:nvPicPr>
            <p:cNvPr id="17"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69685" y="5669568"/>
              <a:ext cx="242208" cy="874488"/>
            </a:xfrm>
            <a:prstGeom prst="rect">
              <a:avLst/>
            </a:prstGeom>
          </p:spPr>
        </p:pic>
        <p:pic>
          <p:nvPicPr>
            <p:cNvPr id="18"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22085" y="5821968"/>
              <a:ext cx="242208" cy="874488"/>
            </a:xfrm>
            <a:prstGeom prst="rect">
              <a:avLst/>
            </a:prstGeom>
          </p:spPr>
        </p:pic>
      </p:grpSp>
      <p:grpSp>
        <p:nvGrpSpPr>
          <p:cNvPr id="19" name="Group 18"/>
          <p:cNvGrpSpPr/>
          <p:nvPr/>
        </p:nvGrpSpPr>
        <p:grpSpPr>
          <a:xfrm>
            <a:off x="7204721" y="4324045"/>
            <a:ext cx="1004208" cy="1636488"/>
            <a:chOff x="5960085" y="5059968"/>
            <a:chExt cx="1004208" cy="1636488"/>
          </a:xfrm>
        </p:grpSpPr>
        <p:pic>
          <p:nvPicPr>
            <p:cNvPr id="20"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60085" y="5059968"/>
              <a:ext cx="242208" cy="874488"/>
            </a:xfrm>
            <a:prstGeom prst="rect">
              <a:avLst/>
            </a:prstGeom>
          </p:spPr>
        </p:pic>
        <p:pic>
          <p:nvPicPr>
            <p:cNvPr id="21"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12485" y="5212368"/>
              <a:ext cx="242208" cy="874488"/>
            </a:xfrm>
            <a:prstGeom prst="rect">
              <a:avLst/>
            </a:prstGeom>
          </p:spPr>
        </p:pic>
        <p:pic>
          <p:nvPicPr>
            <p:cNvPr id="22"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64885" y="5364768"/>
              <a:ext cx="242208" cy="874488"/>
            </a:xfrm>
            <a:prstGeom prst="rect">
              <a:avLst/>
            </a:prstGeom>
          </p:spPr>
        </p:pic>
        <p:pic>
          <p:nvPicPr>
            <p:cNvPr id="23"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17285" y="5517168"/>
              <a:ext cx="242208" cy="874488"/>
            </a:xfrm>
            <a:prstGeom prst="rect">
              <a:avLst/>
            </a:prstGeom>
          </p:spPr>
        </p:pic>
        <p:pic>
          <p:nvPicPr>
            <p:cNvPr id="24"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69685" y="5669568"/>
              <a:ext cx="242208" cy="874488"/>
            </a:xfrm>
            <a:prstGeom prst="rect">
              <a:avLst/>
            </a:prstGeom>
          </p:spPr>
        </p:pic>
        <p:pic>
          <p:nvPicPr>
            <p:cNvPr id="25"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22085" y="5821968"/>
              <a:ext cx="242208" cy="874488"/>
            </a:xfrm>
            <a:prstGeom prst="rect">
              <a:avLst/>
            </a:prstGeom>
          </p:spPr>
        </p:pic>
      </p:grpSp>
    </p:spTree>
    <p:extLst>
      <p:ext uri="{BB962C8B-B14F-4D97-AF65-F5344CB8AC3E}">
        <p14:creationId xmlns:p14="http://schemas.microsoft.com/office/powerpoint/2010/main" val="122718170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Phase 7…</a:t>
            </a:r>
          </a:p>
        </p:txBody>
      </p:sp>
      <p:sp>
        <p:nvSpPr>
          <p:cNvPr id="3" name="Content Placeholder 2"/>
          <p:cNvSpPr>
            <a:spLocks noGrp="1"/>
          </p:cNvSpPr>
          <p:nvPr>
            <p:ph idx="1"/>
          </p:nvPr>
        </p:nvSpPr>
        <p:spPr/>
        <p:txBody>
          <a:bodyPr>
            <a:normAutofit fontScale="92500" lnSpcReduction="20000"/>
          </a:bodyPr>
          <a:lstStyle/>
          <a:p>
            <a:r>
              <a:rPr lang="en-US" dirty="0" smtClean="0"/>
              <a:t>First is </a:t>
            </a:r>
            <a:r>
              <a:rPr lang="en-US" dirty="0"/>
              <a:t>to </a:t>
            </a:r>
            <a:r>
              <a:rPr lang="en-US" dirty="0" smtClean="0"/>
              <a:t>prepare </a:t>
            </a:r>
            <a:r>
              <a:rPr lang="en-US" dirty="0"/>
              <a:t>a stable </a:t>
            </a:r>
            <a:r>
              <a:rPr lang="en-US" sz="3500" dirty="0"/>
              <a:t>platform</a:t>
            </a:r>
            <a:r>
              <a:rPr lang="en-US" dirty="0"/>
              <a:t> to attach the S.H.O. Drive.</a:t>
            </a:r>
          </a:p>
          <a:p>
            <a:r>
              <a:rPr lang="en-US" dirty="0" smtClean="0"/>
              <a:t>Second is to arrange a place </a:t>
            </a:r>
            <a:r>
              <a:rPr lang="en-US" sz="3500" dirty="0" smtClean="0"/>
              <a:t>outside</a:t>
            </a:r>
            <a:r>
              <a:rPr lang="en-US" dirty="0" smtClean="0"/>
              <a:t> to run an extended duration test.</a:t>
            </a:r>
          </a:p>
          <a:p>
            <a:r>
              <a:rPr lang="en-US" dirty="0" smtClean="0"/>
              <a:t>Third is to the connect a portable power supply to run the </a:t>
            </a:r>
            <a:r>
              <a:rPr lang="en-US" sz="3500" dirty="0" smtClean="0"/>
              <a:t>camcorder</a:t>
            </a:r>
            <a:r>
              <a:rPr lang="en-US" dirty="0" smtClean="0"/>
              <a:t> outdoors for an extended period of time (several hours).</a:t>
            </a:r>
          </a:p>
          <a:p>
            <a:r>
              <a:rPr lang="en-US" dirty="0" smtClean="0"/>
              <a:t>Fourth is to </a:t>
            </a:r>
            <a:r>
              <a:rPr lang="en-US" sz="3500" dirty="0" smtClean="0"/>
              <a:t>run</a:t>
            </a:r>
            <a:r>
              <a:rPr lang="en-US" dirty="0" smtClean="0"/>
              <a:t> an outdoor extended duration test.</a:t>
            </a:r>
            <a:endParaRPr lang="en-US" dirty="0"/>
          </a:p>
        </p:txBody>
      </p:sp>
      <p:sp>
        <p:nvSpPr>
          <p:cNvPr id="5" name="Slide Number Placeholder 4"/>
          <p:cNvSpPr>
            <a:spLocks noGrp="1"/>
          </p:cNvSpPr>
          <p:nvPr>
            <p:ph type="sldNum" sz="quarter" idx="12"/>
          </p:nvPr>
        </p:nvSpPr>
        <p:spPr>
          <a:xfrm>
            <a:off x="7504953" y="6578600"/>
            <a:ext cx="1639047" cy="279400"/>
          </a:xfrm>
          <a:prstGeom prst="rect">
            <a:avLst/>
          </a:prstGeom>
        </p:spPr>
        <p:txBody>
          <a:bodyPr/>
          <a:lstStyle/>
          <a:p>
            <a:fld id="{E97799C9-84D9-46D2-A11E-BCF8A720529D}" type="slidenum">
              <a:rPr lang="en-US" smtClean="0"/>
              <a:t>153</a:t>
            </a:fld>
            <a:endParaRPr lang="en-US" dirty="0"/>
          </a:p>
        </p:txBody>
      </p:sp>
    </p:spTree>
    <p:extLst>
      <p:ext uri="{BB962C8B-B14F-4D97-AF65-F5344CB8AC3E}">
        <p14:creationId xmlns:p14="http://schemas.microsoft.com/office/powerpoint/2010/main" val="244353015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Music Stand</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To provide an elevated structure to secure the S.H.O. Drive, I purchased the </a:t>
            </a:r>
            <a:r>
              <a:rPr lang="en-US" sz="3500" dirty="0" smtClean="0"/>
              <a:t>Talent </a:t>
            </a:r>
            <a:r>
              <a:rPr lang="en-US" sz="3500" dirty="0"/>
              <a:t>MUS-3 Heavy Duty Steel Fixed Base Music </a:t>
            </a:r>
            <a:r>
              <a:rPr lang="en-US" sz="3500" dirty="0" smtClean="0"/>
              <a:t>Stand</a:t>
            </a:r>
            <a:r>
              <a:rPr lang="en-US" dirty="0" smtClean="0"/>
              <a:t> from </a:t>
            </a:r>
            <a:r>
              <a:rPr lang="en-US" sz="3500" dirty="0" smtClean="0"/>
              <a:t>Talent</a:t>
            </a:r>
            <a:r>
              <a:rPr lang="en-US" dirty="0" smtClean="0"/>
              <a:t> at </a:t>
            </a:r>
            <a:r>
              <a:rPr lang="en-US" sz="3500" dirty="0" smtClean="0"/>
              <a:t>Amazon.com</a:t>
            </a:r>
            <a:endParaRPr lang="en-US" sz="3500" dirty="0"/>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5997" y="2487613"/>
            <a:ext cx="1674980" cy="3446462"/>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154</a:t>
            </a:fld>
            <a:endParaRPr lang="en-US" dirty="0"/>
          </a:p>
        </p:txBody>
      </p:sp>
    </p:spTree>
    <p:extLst>
      <p:ext uri="{BB962C8B-B14F-4D97-AF65-F5344CB8AC3E}">
        <p14:creationId xmlns:p14="http://schemas.microsoft.com/office/powerpoint/2010/main" val="9368845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Music Stand</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Like many music stands, the angle of the desk can be adjusted 180 degrees.</a:t>
            </a:r>
          </a:p>
          <a:p>
            <a:r>
              <a:rPr lang="en-US" dirty="0" smtClean="0"/>
              <a:t>The tilt can be adjusted to aid viewing of the S.H.O. Drive from the bottom as well as the top.</a:t>
            </a:r>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5997" y="2487613"/>
            <a:ext cx="1674980" cy="3446462"/>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155</a:t>
            </a:fld>
            <a:endParaRPr lang="en-US" dirty="0"/>
          </a:p>
        </p:txBody>
      </p:sp>
    </p:spTree>
    <p:extLst>
      <p:ext uri="{BB962C8B-B14F-4D97-AF65-F5344CB8AC3E}">
        <p14:creationId xmlns:p14="http://schemas.microsoft.com/office/powerpoint/2010/main" val="413809631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Music Stand</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a:bodyPr>
          <a:lstStyle/>
          <a:p>
            <a:r>
              <a:rPr lang="en-US" dirty="0" smtClean="0"/>
              <a:t>Unlike many</a:t>
            </a:r>
            <a:r>
              <a:rPr lang="en-US" baseline="0" dirty="0" smtClean="0"/>
              <a:t> music stands, the base is fixed and made of heavy gauge steel.</a:t>
            </a:r>
            <a:endParaRPr lang="en-US" dirty="0" smtClean="0"/>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5997" y="2487613"/>
            <a:ext cx="1674980" cy="3446462"/>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156</a:t>
            </a:fld>
            <a:endParaRPr lang="en-US" dirty="0"/>
          </a:p>
        </p:txBody>
      </p:sp>
    </p:spTree>
    <p:extLst>
      <p:ext uri="{BB962C8B-B14F-4D97-AF65-F5344CB8AC3E}">
        <p14:creationId xmlns:p14="http://schemas.microsoft.com/office/powerpoint/2010/main" val="395993101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Barbell Plate</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fontScale="92500"/>
          </a:bodyPr>
          <a:lstStyle/>
          <a:p>
            <a:r>
              <a:rPr lang="en-US" dirty="0" smtClean="0"/>
              <a:t>In order to prevent the music stand from tipping over, I will lower its center</a:t>
            </a:r>
            <a:r>
              <a:rPr lang="en-US" baseline="0" dirty="0" smtClean="0"/>
              <a:t> of gravity.</a:t>
            </a:r>
          </a:p>
          <a:p>
            <a:r>
              <a:rPr lang="en-US" dirty="0" smtClean="0"/>
              <a:t>To do this,</a:t>
            </a:r>
            <a:r>
              <a:rPr lang="en-US" baseline="0" dirty="0" smtClean="0"/>
              <a:t> </a:t>
            </a:r>
            <a:r>
              <a:rPr lang="en-US" dirty="0" smtClean="0"/>
              <a:t>I </a:t>
            </a:r>
            <a:r>
              <a:rPr lang="en-US" dirty="0"/>
              <a:t>will </a:t>
            </a:r>
            <a:r>
              <a:rPr lang="en-US" dirty="0" smtClean="0"/>
              <a:t>glide a barbell plate over the pole of the music stand to rest on the heavy duty base.</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157</a:t>
            </a:fld>
            <a:endParaRPr lang="en-US" dirty="0"/>
          </a:p>
        </p:txBody>
      </p:sp>
    </p:spTree>
    <p:extLst>
      <p:ext uri="{BB962C8B-B14F-4D97-AF65-F5344CB8AC3E}">
        <p14:creationId xmlns:p14="http://schemas.microsoft.com/office/powerpoint/2010/main" val="420214598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Barbell Plate</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This barbell plate </a:t>
            </a:r>
            <a:r>
              <a:rPr lang="en-US" dirty="0"/>
              <a:t>is the </a:t>
            </a:r>
            <a:r>
              <a:rPr lang="en-US" sz="3500" dirty="0" smtClean="0"/>
              <a:t>45 pound</a:t>
            </a:r>
            <a:br>
              <a:rPr lang="en-US" sz="3500" dirty="0" smtClean="0"/>
            </a:br>
            <a:r>
              <a:rPr lang="en-US" sz="3500" dirty="0" smtClean="0"/>
              <a:t>(or 10 kilogram) CAP Barbell </a:t>
            </a:r>
            <a:r>
              <a:rPr lang="en-US" sz="3500" dirty="0"/>
              <a:t>Olympic Grip </a:t>
            </a:r>
            <a:r>
              <a:rPr lang="en-US" sz="3500" dirty="0" smtClean="0"/>
              <a:t>Plate</a:t>
            </a:r>
            <a:r>
              <a:rPr lang="en-US" dirty="0" smtClean="0"/>
              <a:t>. I purchased it </a:t>
            </a:r>
            <a:r>
              <a:rPr lang="en-US" dirty="0"/>
              <a:t>from </a:t>
            </a:r>
            <a:r>
              <a:rPr lang="en-US" sz="3500" dirty="0"/>
              <a:t>CAP </a:t>
            </a:r>
            <a:r>
              <a:rPr lang="en-US" sz="3500" dirty="0" smtClean="0"/>
              <a:t>Barbell</a:t>
            </a:r>
            <a:r>
              <a:rPr lang="en-US" dirty="0" smtClean="0"/>
              <a:t> via </a:t>
            </a:r>
            <a:r>
              <a:rPr lang="en-US" sz="3500" dirty="0" smtClean="0"/>
              <a:t>Amazon.com</a:t>
            </a:r>
            <a:endParaRPr lang="en-US" sz="35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158</a:t>
            </a:fld>
            <a:endParaRPr lang="en-US" dirty="0"/>
          </a:p>
        </p:txBody>
      </p:sp>
    </p:spTree>
    <p:extLst>
      <p:ext uri="{BB962C8B-B14F-4D97-AF65-F5344CB8AC3E}">
        <p14:creationId xmlns:p14="http://schemas.microsoft.com/office/powerpoint/2010/main" val="179123769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119787" y="4702475"/>
            <a:ext cx="1140368" cy="1141129"/>
          </a:xfrm>
          <a:prstGeom prst="rect">
            <a:avLst/>
          </a:prstGeom>
        </p:spPr>
      </p:pic>
      <p:sp>
        <p:nvSpPr>
          <p:cNvPr id="2" name="Title 1"/>
          <p:cNvSpPr>
            <a:spLocks noGrp="1"/>
          </p:cNvSpPr>
          <p:nvPr>
            <p:ph type="title"/>
          </p:nvPr>
        </p:nvSpPr>
        <p:spPr/>
        <p:txBody>
          <a:bodyPr>
            <a:normAutofit fontScale="90000"/>
          </a:bodyPr>
          <a:lstStyle/>
          <a:p>
            <a:r>
              <a:rPr lang="en-US" dirty="0" smtClean="0"/>
              <a:t>Transparency</a:t>
            </a:r>
            <a:br>
              <a:rPr lang="en-US" dirty="0" smtClean="0"/>
            </a:br>
            <a:r>
              <a:rPr lang="en-US" dirty="0" smtClean="0"/>
              <a:t>(Protocols)</a:t>
            </a:r>
            <a:endParaRPr lang="en-US" dirty="0"/>
          </a:p>
        </p:txBody>
      </p:sp>
      <p:sp>
        <p:nvSpPr>
          <p:cNvPr id="3" name="Content Placeholder 2"/>
          <p:cNvSpPr>
            <a:spLocks noGrp="1"/>
          </p:cNvSpPr>
          <p:nvPr>
            <p:ph sz="half" idx="1"/>
          </p:nvPr>
        </p:nvSpPr>
        <p:spPr/>
        <p:txBody>
          <a:bodyPr>
            <a:normAutofit/>
          </a:bodyPr>
          <a:lstStyle/>
          <a:p>
            <a:r>
              <a:rPr lang="en-US" dirty="0" smtClean="0"/>
              <a:t>In order to provide an unobstructed view of the S.H.O. Drive, I will clamp Acrylic Tubes onto the desk of the music stand and then slide the crate, which holds the S.H.O. Drive, through these tubes.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48465" y="2795102"/>
            <a:ext cx="2433484" cy="1815379"/>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159</a:t>
            </a:fld>
            <a:endParaRPr lang="en-US" dirty="0"/>
          </a:p>
        </p:txBody>
      </p:sp>
      <p:pic>
        <p:nvPicPr>
          <p:cNvPr id="7" name="Content Placeholder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328" y="2910856"/>
            <a:ext cx="1263557" cy="2599912"/>
          </a:xfrm>
          <a:prstGeom prst="rect">
            <a:avLst/>
          </a:prstGeom>
        </p:spPr>
      </p:pic>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289157" y="3697225"/>
            <a:ext cx="913256" cy="913256"/>
          </a:xfrm>
          <a:prstGeom prst="rect">
            <a:avLst/>
          </a:prstGeom>
        </p:spPr>
      </p:pic>
      <p:pic>
        <p:nvPicPr>
          <p:cNvPr id="11"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289157" y="4661270"/>
            <a:ext cx="913256" cy="913256"/>
          </a:xfrm>
          <a:prstGeom prst="rect">
            <a:avLst/>
          </a:prstGeom>
        </p:spPr>
      </p:pic>
    </p:spTree>
    <p:extLst>
      <p:ext uri="{BB962C8B-B14F-4D97-AF65-F5344CB8AC3E}">
        <p14:creationId xmlns:p14="http://schemas.microsoft.com/office/powerpoint/2010/main" val="134199619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Adjustable Clamp Mount</a:t>
            </a:r>
            <a:br>
              <a:rPr lang="en-US" dirty="0" smtClean="0"/>
            </a:br>
            <a:r>
              <a:rPr lang="en-US" dirty="0" smtClean="0"/>
              <a:t>(Recording)</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smtClean="0"/>
              <a:t>To record video at the desired angle, I have purchased </a:t>
            </a:r>
            <a:r>
              <a:rPr lang="en-US" dirty="0"/>
              <a:t>the </a:t>
            </a:r>
            <a:r>
              <a:rPr lang="en-US" sz="5100" dirty="0"/>
              <a:t>13.4" </a:t>
            </a:r>
            <a:r>
              <a:rPr lang="en-US" sz="5100" dirty="0" smtClean="0"/>
              <a:t>Smatree Adjustable </a:t>
            </a:r>
            <a:r>
              <a:rPr lang="en-US" sz="5100" dirty="0"/>
              <a:t>Jaws Flex Clamp Mount </a:t>
            </a:r>
            <a:r>
              <a:rPr lang="en-US" dirty="0" smtClean="0"/>
              <a:t>from </a:t>
            </a:r>
            <a:r>
              <a:rPr lang="en-US" sz="5100" dirty="0" smtClean="0"/>
              <a:t>Smatree</a:t>
            </a:r>
            <a:r>
              <a:rPr lang="en-US" dirty="0" smtClean="0"/>
              <a:t> via </a:t>
            </a:r>
            <a:r>
              <a:rPr lang="en-US" sz="5100" dirty="0" smtClean="0"/>
              <a:t>Amazon.com</a:t>
            </a:r>
            <a:endParaRPr lang="en-US" sz="51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16</a:t>
            </a:fld>
            <a:endParaRPr lang="en-US"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025" y="2234833"/>
            <a:ext cx="1895475" cy="1422870"/>
          </a:xfrm>
          <a:prstGeom prst="rect">
            <a:avLst/>
          </a:prstGeom>
        </p:spPr>
      </p:pic>
    </p:spTree>
    <p:extLst>
      <p:ext uri="{BB962C8B-B14F-4D97-AF65-F5344CB8AC3E}">
        <p14:creationId xmlns:p14="http://schemas.microsoft.com/office/powerpoint/2010/main" val="380026893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Acrylic Tubes</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smtClean="0"/>
              <a:t>The ones I purchased</a:t>
            </a:r>
            <a:r>
              <a:rPr lang="en-US" baseline="0" dirty="0" smtClean="0"/>
              <a:t> are</a:t>
            </a:r>
            <a:r>
              <a:rPr lang="en-US" dirty="0" smtClean="0"/>
              <a:t> </a:t>
            </a:r>
            <a:r>
              <a:rPr lang="en-US" sz="4600" dirty="0" smtClean="0"/>
              <a:t>72” (or about 180 cm)</a:t>
            </a:r>
            <a:br>
              <a:rPr lang="en-US" sz="4600" dirty="0" smtClean="0"/>
            </a:br>
            <a:r>
              <a:rPr lang="en-US" sz="4600" dirty="0" smtClean="0"/>
              <a:t>Long Acrylic</a:t>
            </a:r>
            <a:br>
              <a:rPr lang="en-US" sz="4600" dirty="0" smtClean="0"/>
            </a:br>
            <a:r>
              <a:rPr lang="en-US" sz="4600" dirty="0" smtClean="0"/>
              <a:t>Square </a:t>
            </a:r>
            <a:r>
              <a:rPr lang="en-US" sz="4600" dirty="0"/>
              <a:t>Tubes</a:t>
            </a:r>
            <a:r>
              <a:rPr lang="en-US" dirty="0" smtClean="0"/>
              <a:t> from</a:t>
            </a:r>
            <a:br>
              <a:rPr lang="en-US" dirty="0" smtClean="0"/>
            </a:br>
            <a:r>
              <a:rPr lang="en-US" sz="4600" dirty="0" smtClean="0"/>
              <a:t>Plastic-Craft</a:t>
            </a:r>
            <a:r>
              <a:rPr lang="en-US" dirty="0" smtClean="0"/>
              <a:t> via </a:t>
            </a:r>
            <a:r>
              <a:rPr lang="en-US" sz="4600" dirty="0" smtClean="0"/>
              <a:t>Amazon.com</a:t>
            </a:r>
          </a:p>
          <a:p>
            <a:r>
              <a:rPr lang="en-US" dirty="0" smtClean="0"/>
              <a:t>This includes a 5-pack consisting of tubes ¼” (or about 6 mm) across and a 2-pack of tubes ½” (or about 13 mm) across</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966171"/>
            <a:ext cx="3336925" cy="2489346"/>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160</a:t>
            </a:fld>
            <a:endParaRPr lang="en-US" dirty="0"/>
          </a:p>
        </p:txBody>
      </p:sp>
    </p:spTree>
    <p:extLst>
      <p:ext uri="{BB962C8B-B14F-4D97-AF65-F5344CB8AC3E}">
        <p14:creationId xmlns:p14="http://schemas.microsoft.com/office/powerpoint/2010/main" val="342948931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Laminate Scorer</a:t>
            </a:r>
            <a:r>
              <a:rPr lang="en-US" dirty="0" smtClean="0"/>
              <a:t/>
            </a:r>
            <a:br>
              <a:rPr lang="en-US" dirty="0" smtClean="0"/>
            </a:br>
            <a:r>
              <a:rPr lang="en-US" dirty="0" smtClean="0"/>
              <a:t>(Tools)</a:t>
            </a:r>
            <a:endParaRPr lang="en-US" dirty="0"/>
          </a:p>
        </p:txBody>
      </p:sp>
      <p:sp>
        <p:nvSpPr>
          <p:cNvPr id="3" name="Content Placeholder 2"/>
          <p:cNvSpPr>
            <a:spLocks noGrp="1"/>
          </p:cNvSpPr>
          <p:nvPr>
            <p:ph sz="half" idx="1"/>
          </p:nvPr>
        </p:nvSpPr>
        <p:spPr/>
        <p:txBody>
          <a:bodyPr>
            <a:normAutofit/>
          </a:bodyPr>
          <a:lstStyle/>
          <a:p>
            <a:r>
              <a:rPr lang="en-US" dirty="0" smtClean="0"/>
              <a:t>In order to split the 72” tubes in half, I purchased the </a:t>
            </a:r>
            <a:r>
              <a:rPr lang="it-IT" sz="3200" dirty="0" smtClean="0"/>
              <a:t>OLFA </a:t>
            </a:r>
            <a:r>
              <a:rPr lang="it-IT" sz="3200" dirty="0"/>
              <a:t>1090486 PC-L Plastic/Laminate </a:t>
            </a:r>
            <a:r>
              <a:rPr lang="it-IT" sz="3200" dirty="0" smtClean="0"/>
              <a:t>Scorer</a:t>
            </a:r>
            <a:r>
              <a:rPr lang="it-IT" dirty="0" smtClean="0"/>
              <a:t> from </a:t>
            </a:r>
            <a:r>
              <a:rPr lang="it-IT" sz="3200" dirty="0" smtClean="0"/>
              <a:t>Olfa</a:t>
            </a:r>
            <a:r>
              <a:rPr lang="it-IT" dirty="0" smtClean="0"/>
              <a:t> via </a:t>
            </a:r>
            <a:r>
              <a:rPr lang="it-IT" sz="3200" dirty="0" smtClean="0"/>
              <a:t>Amazon.com</a:t>
            </a:r>
            <a:r>
              <a:rPr lang="it-IT" dirty="0" smtClean="0"/>
              <a:t>.</a:t>
            </a:r>
            <a:endParaRPr lang="en-US" dirty="0" smtClean="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3445110"/>
            <a:ext cx="3336925" cy="2489346"/>
          </a:xfrm>
        </p:spPr>
      </p:pic>
      <p:sp>
        <p:nvSpPr>
          <p:cNvPr id="5" name="Slide Number Placeholder 4"/>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161</a:t>
            </a:fld>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45025" y="2427015"/>
            <a:ext cx="3507486" cy="1018095"/>
          </a:xfrm>
          <a:prstGeom prst="rect">
            <a:avLst/>
          </a:prstGeom>
        </p:spPr>
      </p:pic>
    </p:spTree>
    <p:extLst>
      <p:ext uri="{BB962C8B-B14F-4D97-AF65-F5344CB8AC3E}">
        <p14:creationId xmlns:p14="http://schemas.microsoft.com/office/powerpoint/2010/main" val="202014169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Tubes</a:t>
            </a:r>
            <a:br>
              <a:rPr lang="en-US" dirty="0"/>
            </a:br>
            <a:r>
              <a:rPr lang="en-US" dirty="0"/>
              <a:t>(Assembly)</a:t>
            </a:r>
          </a:p>
        </p:txBody>
      </p:sp>
      <p:sp>
        <p:nvSpPr>
          <p:cNvPr id="3" name="Content Placeholder 2"/>
          <p:cNvSpPr>
            <a:spLocks noGrp="1"/>
          </p:cNvSpPr>
          <p:nvPr>
            <p:ph sz="half" idx="1"/>
          </p:nvPr>
        </p:nvSpPr>
        <p:spPr/>
        <p:txBody>
          <a:bodyPr>
            <a:normAutofit fontScale="92500" lnSpcReduction="20000"/>
          </a:bodyPr>
          <a:lstStyle/>
          <a:p>
            <a:r>
              <a:rPr lang="en-US" dirty="0"/>
              <a:t>In order to increase the rigidity of the </a:t>
            </a:r>
            <a:r>
              <a:rPr lang="en-US" dirty="0" smtClean="0"/>
              <a:t>tubes, </a:t>
            </a:r>
            <a:r>
              <a:rPr lang="en-US" dirty="0"/>
              <a:t>I will </a:t>
            </a:r>
            <a:r>
              <a:rPr lang="en-US" dirty="0" smtClean="0"/>
              <a:t>apply a glue to bond the </a:t>
            </a:r>
            <a:r>
              <a:rPr lang="en-US" dirty="0"/>
              <a:t>¼” tubes </a:t>
            </a:r>
            <a:r>
              <a:rPr lang="en-US" dirty="0" smtClean="0"/>
              <a:t>alongside the </a:t>
            </a:r>
            <a:r>
              <a:rPr lang="en-US" dirty="0"/>
              <a:t>½” </a:t>
            </a:r>
            <a:r>
              <a:rPr lang="en-US" dirty="0" smtClean="0"/>
              <a:t>tubes.</a:t>
            </a:r>
          </a:p>
          <a:p>
            <a:r>
              <a:rPr lang="en-US" dirty="0" smtClean="0"/>
              <a:t>Then I will clamp them to </a:t>
            </a:r>
            <a:r>
              <a:rPr lang="en-US" dirty="0"/>
              <a:t>the </a:t>
            </a:r>
            <a:r>
              <a:rPr lang="en-US" dirty="0" smtClean="0"/>
              <a:t>workbench and </a:t>
            </a:r>
            <a:r>
              <a:rPr lang="en-US" dirty="0"/>
              <a:t>let them </a:t>
            </a:r>
            <a:r>
              <a:rPr lang="en-US" dirty="0" smtClean="0"/>
              <a:t>cure 1 hour.</a:t>
            </a:r>
          </a:p>
          <a:p>
            <a:r>
              <a:rPr lang="en-US" dirty="0" smtClean="0"/>
              <a:t>These tubes will later hold the S.H.O. Drive when it is operating.</a:t>
            </a: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85948" y="4048828"/>
            <a:ext cx="2296002" cy="1712817"/>
          </a:xfrm>
        </p:spPr>
      </p:pic>
      <p:sp>
        <p:nvSpPr>
          <p:cNvPr id="5" name="Slide Number Placeholder 4"/>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162</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292" y="2581397"/>
            <a:ext cx="2251902" cy="2251902"/>
          </a:xfrm>
          <a:prstGeom prst="rect">
            <a:avLst/>
          </a:prstGeom>
        </p:spPr>
      </p:pic>
      <p:pic>
        <p:nvPicPr>
          <p:cNvPr id="6" name="Picture 5"/>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923742" y="2781368"/>
            <a:ext cx="1218494" cy="1219307"/>
          </a:xfrm>
          <a:prstGeom prst="rect">
            <a:avLst/>
          </a:prstGeom>
        </p:spPr>
      </p:pic>
      <p:pic>
        <p:nvPicPr>
          <p:cNvPr id="7"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4251" y="2581397"/>
            <a:ext cx="1269491" cy="1619249"/>
          </a:xfrm>
          <a:prstGeom prst="rect">
            <a:avLst/>
          </a:prstGeom>
        </p:spPr>
      </p:pic>
      <p:pic>
        <p:nvPicPr>
          <p:cNvPr id="8"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343992" y="4833299"/>
            <a:ext cx="913256" cy="913256"/>
          </a:xfrm>
          <a:prstGeom prst="rect">
            <a:avLst/>
          </a:prstGeom>
        </p:spPr>
      </p:pic>
      <p:pic>
        <p:nvPicPr>
          <p:cNvPr id="10"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894146" y="4833299"/>
            <a:ext cx="913256" cy="913256"/>
          </a:xfrm>
          <a:prstGeom prst="rect">
            <a:avLst/>
          </a:prstGeom>
        </p:spPr>
      </p:pic>
    </p:spTree>
    <p:extLst>
      <p:ext uri="{BB962C8B-B14F-4D97-AF65-F5344CB8AC3E}">
        <p14:creationId xmlns:p14="http://schemas.microsoft.com/office/powerpoint/2010/main" val="421821328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Tubes</a:t>
            </a:r>
            <a:br>
              <a:rPr lang="en-US" dirty="0"/>
            </a:br>
            <a:r>
              <a:rPr lang="en-US" dirty="0"/>
              <a:t>(Assembly)</a:t>
            </a:r>
          </a:p>
        </p:txBody>
      </p:sp>
      <p:sp>
        <p:nvSpPr>
          <p:cNvPr id="3" name="Content Placeholder 2"/>
          <p:cNvSpPr>
            <a:spLocks noGrp="1"/>
          </p:cNvSpPr>
          <p:nvPr>
            <p:ph sz="half" idx="1"/>
          </p:nvPr>
        </p:nvSpPr>
        <p:spPr/>
        <p:txBody>
          <a:bodyPr>
            <a:normAutofit/>
          </a:bodyPr>
          <a:lstStyle/>
          <a:p>
            <a:pPr lvl="0">
              <a:buClr>
                <a:srgbClr val="83992A"/>
              </a:buClr>
            </a:pPr>
            <a:r>
              <a:rPr lang="en-US" dirty="0">
                <a:solidFill>
                  <a:prstClr val="black">
                    <a:lumMod val="85000"/>
                    <a:lumOff val="15000"/>
                  </a:prstClr>
                </a:solidFill>
              </a:rPr>
              <a:t>The glue I will use to bond the ¼” and ½” Acrylic tubes together is the </a:t>
            </a:r>
            <a:r>
              <a:rPr lang="en-US" sz="3200" dirty="0">
                <a:solidFill>
                  <a:prstClr val="black">
                    <a:lumMod val="85000"/>
                    <a:lumOff val="15000"/>
                  </a:prstClr>
                </a:solidFill>
              </a:rPr>
              <a:t>Loctite Epoxy Plastic Bonder</a:t>
            </a:r>
            <a:r>
              <a:rPr lang="en-US" dirty="0">
                <a:solidFill>
                  <a:prstClr val="black">
                    <a:lumMod val="85000"/>
                    <a:lumOff val="15000"/>
                  </a:prstClr>
                </a:solidFill>
              </a:rPr>
              <a:t> which I purchased from </a:t>
            </a:r>
            <a:r>
              <a:rPr lang="en-US" sz="3200" dirty="0">
                <a:solidFill>
                  <a:prstClr val="black">
                    <a:lumMod val="85000"/>
                    <a:lumOff val="15000"/>
                  </a:prstClr>
                </a:solidFill>
              </a:rPr>
              <a:t>Lowe’s</a:t>
            </a:r>
            <a:r>
              <a:rPr lang="en-US" dirty="0">
                <a:solidFill>
                  <a:prstClr val="black">
                    <a:lumMod val="85000"/>
                    <a:lumOff val="15000"/>
                  </a:prstClr>
                </a:solidFill>
              </a:rPr>
              <a:t>.</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85948" y="4048828"/>
            <a:ext cx="2296002" cy="1712817"/>
          </a:xfrm>
        </p:spPr>
      </p:pic>
      <p:sp>
        <p:nvSpPr>
          <p:cNvPr id="5" name="Slide Number Placeholder 4"/>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163</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292" y="2581397"/>
            <a:ext cx="2251902" cy="2251902"/>
          </a:xfrm>
          <a:prstGeom prst="rect">
            <a:avLst/>
          </a:prstGeom>
        </p:spPr>
      </p:pic>
      <p:pic>
        <p:nvPicPr>
          <p:cNvPr id="6" name="Picture 5"/>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923742" y="2781368"/>
            <a:ext cx="1218494" cy="1219307"/>
          </a:xfrm>
          <a:prstGeom prst="rect">
            <a:avLst/>
          </a:prstGeom>
        </p:spPr>
      </p:pic>
      <p:pic>
        <p:nvPicPr>
          <p:cNvPr id="7"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4251" y="2581397"/>
            <a:ext cx="1269491" cy="1619249"/>
          </a:xfrm>
          <a:prstGeom prst="rect">
            <a:avLst/>
          </a:prstGeom>
        </p:spPr>
      </p:pic>
      <p:pic>
        <p:nvPicPr>
          <p:cNvPr id="8"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343992" y="4833299"/>
            <a:ext cx="913256" cy="913256"/>
          </a:xfrm>
          <a:prstGeom prst="rect">
            <a:avLst/>
          </a:prstGeom>
        </p:spPr>
      </p:pic>
      <p:pic>
        <p:nvPicPr>
          <p:cNvPr id="10"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894146" y="4833299"/>
            <a:ext cx="913256" cy="913256"/>
          </a:xfrm>
          <a:prstGeom prst="rect">
            <a:avLst/>
          </a:prstGeom>
        </p:spPr>
      </p:pic>
    </p:spTree>
    <p:extLst>
      <p:ext uri="{BB962C8B-B14F-4D97-AF65-F5344CB8AC3E}">
        <p14:creationId xmlns:p14="http://schemas.microsoft.com/office/powerpoint/2010/main" val="41863104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Acrylic Sheet</a:t>
            </a:r>
            <a:r>
              <a:rPr lang="en-US" dirty="0"/>
              <a:t/>
            </a:r>
            <a:br>
              <a:rPr lang="en-US" dirty="0"/>
            </a:br>
            <a:r>
              <a:rPr lang="en-US" dirty="0"/>
              <a:t>(Equipment)</a:t>
            </a:r>
          </a:p>
        </p:txBody>
      </p:sp>
      <p:sp>
        <p:nvSpPr>
          <p:cNvPr id="3" name="Content Placeholder 2"/>
          <p:cNvSpPr>
            <a:spLocks noGrp="1"/>
          </p:cNvSpPr>
          <p:nvPr>
            <p:ph sz="half" idx="1"/>
          </p:nvPr>
        </p:nvSpPr>
        <p:spPr/>
        <p:txBody>
          <a:bodyPr>
            <a:normAutofit fontScale="92500"/>
          </a:bodyPr>
          <a:lstStyle/>
          <a:p>
            <a:pPr lvl="0">
              <a:buClr>
                <a:srgbClr val="83992A"/>
              </a:buClr>
            </a:pPr>
            <a:r>
              <a:rPr lang="en-US" dirty="0" smtClean="0">
                <a:solidFill>
                  <a:prstClr val="black">
                    <a:lumMod val="85000"/>
                    <a:lumOff val="15000"/>
                  </a:prstClr>
                </a:solidFill>
              </a:rPr>
              <a:t>There will be four acrylic tube-pairs to secure.</a:t>
            </a:r>
          </a:p>
          <a:p>
            <a:pPr lvl="0">
              <a:buClr>
                <a:srgbClr val="83992A"/>
              </a:buClr>
            </a:pPr>
            <a:r>
              <a:rPr lang="en-US" dirty="0" smtClean="0">
                <a:solidFill>
                  <a:prstClr val="black">
                    <a:lumMod val="85000"/>
                    <a:lumOff val="15000"/>
                  </a:prstClr>
                </a:solidFill>
              </a:rPr>
              <a:t>I will use the Loctite Epoxy </a:t>
            </a:r>
            <a:r>
              <a:rPr lang="en-US" dirty="0">
                <a:solidFill>
                  <a:prstClr val="black">
                    <a:lumMod val="85000"/>
                    <a:lumOff val="15000"/>
                  </a:prstClr>
                </a:solidFill>
              </a:rPr>
              <a:t>P</a:t>
            </a:r>
            <a:r>
              <a:rPr lang="en-US" dirty="0" smtClean="0">
                <a:solidFill>
                  <a:prstClr val="black">
                    <a:lumMod val="85000"/>
                    <a:lumOff val="15000"/>
                  </a:prstClr>
                </a:solidFill>
              </a:rPr>
              <a:t>lastic Bonder to adhere these tubes to a </a:t>
            </a:r>
            <a:r>
              <a:rPr lang="en-US" sz="3200" dirty="0" smtClean="0">
                <a:solidFill>
                  <a:prstClr val="black">
                    <a:lumMod val="85000"/>
                    <a:lumOff val="15000"/>
                  </a:prstClr>
                </a:solidFill>
              </a:rPr>
              <a:t>Cast </a:t>
            </a:r>
            <a:r>
              <a:rPr lang="en-US" sz="3200" dirty="0">
                <a:solidFill>
                  <a:prstClr val="black">
                    <a:lumMod val="85000"/>
                    <a:lumOff val="15000"/>
                  </a:prstClr>
                </a:solidFill>
              </a:rPr>
              <a:t>Acrylic </a:t>
            </a:r>
            <a:r>
              <a:rPr lang="en-US" sz="3200" dirty="0" smtClean="0">
                <a:solidFill>
                  <a:prstClr val="black">
                    <a:lumMod val="85000"/>
                    <a:lumOff val="15000"/>
                  </a:prstClr>
                </a:solidFill>
              </a:rPr>
              <a:t>Sheet</a:t>
            </a:r>
            <a:r>
              <a:rPr lang="en-US" dirty="0" smtClean="0">
                <a:solidFill>
                  <a:prstClr val="black">
                    <a:lumMod val="85000"/>
                    <a:lumOff val="15000"/>
                  </a:prstClr>
                </a:solidFill>
              </a:rPr>
              <a:t> from </a:t>
            </a:r>
            <a:r>
              <a:rPr lang="en-US" sz="3200" dirty="0" smtClean="0">
                <a:solidFill>
                  <a:prstClr val="black">
                    <a:lumMod val="85000"/>
                    <a:lumOff val="15000"/>
                  </a:prstClr>
                </a:solidFill>
              </a:rPr>
              <a:t>Small Parts</a:t>
            </a:r>
            <a:r>
              <a:rPr lang="en-US" dirty="0" smtClean="0">
                <a:solidFill>
                  <a:prstClr val="black">
                    <a:lumMod val="85000"/>
                    <a:lumOff val="15000"/>
                  </a:prstClr>
                </a:solidFill>
              </a:rPr>
              <a:t> via </a:t>
            </a:r>
            <a:r>
              <a:rPr lang="en-US" sz="3200" dirty="0" smtClean="0">
                <a:solidFill>
                  <a:prstClr val="black">
                    <a:lumMod val="85000"/>
                    <a:lumOff val="15000"/>
                  </a:prstClr>
                </a:solidFill>
              </a:rPr>
              <a:t>Amazon.com</a:t>
            </a:r>
            <a:r>
              <a:rPr lang="en-US" dirty="0" smtClean="0">
                <a:solidFill>
                  <a:prstClr val="black">
                    <a:lumMod val="85000"/>
                    <a:lumOff val="15000"/>
                  </a:prstClr>
                </a:solidFill>
              </a:rPr>
              <a:t>.</a:t>
            </a:r>
            <a:endParaRPr lang="en-US" dirty="0">
              <a:solidFill>
                <a:prstClr val="black">
                  <a:lumMod val="85000"/>
                  <a:lumOff val="15000"/>
                </a:prstClr>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70648" y="2526761"/>
            <a:ext cx="2469318" cy="1842111"/>
          </a:xfrm>
        </p:spPr>
      </p:pic>
      <p:sp>
        <p:nvSpPr>
          <p:cNvPr id="6" name="Slide Number Placeholder 5"/>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164</a:t>
            </a:fld>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70648" y="4368872"/>
            <a:ext cx="2469318" cy="1337433"/>
          </a:xfrm>
          <a:prstGeom prst="rect">
            <a:avLst/>
          </a:prstGeom>
          <a:ln>
            <a:noFill/>
          </a:ln>
          <a:effectLst/>
        </p:spPr>
      </p:pic>
      <p:pic>
        <p:nvPicPr>
          <p:cNvPr id="9" name="Picture 8"/>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197941" y="3990481"/>
            <a:ext cx="1140368" cy="114112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5292" y="2581397"/>
            <a:ext cx="2251902" cy="2251902"/>
          </a:xfrm>
          <a:prstGeom prst="rect">
            <a:avLst/>
          </a:prstGeom>
        </p:spPr>
      </p:pic>
      <p:pic>
        <p:nvPicPr>
          <p:cNvPr id="14"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343992" y="4833299"/>
            <a:ext cx="913256" cy="913256"/>
          </a:xfrm>
          <a:prstGeom prst="rect">
            <a:avLst/>
          </a:prstGeom>
        </p:spPr>
      </p:pic>
      <p:pic>
        <p:nvPicPr>
          <p:cNvPr id="15"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894146" y="4833299"/>
            <a:ext cx="913256" cy="913256"/>
          </a:xfrm>
          <a:prstGeom prst="rect">
            <a:avLst/>
          </a:prstGeom>
        </p:spPr>
      </p:pic>
    </p:spTree>
    <p:extLst>
      <p:ext uri="{BB962C8B-B14F-4D97-AF65-F5344CB8AC3E}">
        <p14:creationId xmlns:p14="http://schemas.microsoft.com/office/powerpoint/2010/main" val="108073544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C-Clamps</a:t>
            </a:r>
            <a:br>
              <a:rPr lang="en-US" dirty="0"/>
            </a:br>
            <a:r>
              <a:rPr lang="en-US" dirty="0"/>
              <a:t>(Equipment)</a:t>
            </a:r>
          </a:p>
        </p:txBody>
      </p:sp>
      <p:sp>
        <p:nvSpPr>
          <p:cNvPr id="3" name="Content Placeholder 2"/>
          <p:cNvSpPr>
            <a:spLocks noGrp="1"/>
          </p:cNvSpPr>
          <p:nvPr>
            <p:ph sz="half" idx="1"/>
          </p:nvPr>
        </p:nvSpPr>
        <p:spPr/>
        <p:txBody>
          <a:bodyPr>
            <a:normAutofit fontScale="70000" lnSpcReduction="20000"/>
          </a:bodyPr>
          <a:lstStyle/>
          <a:p>
            <a:pPr lvl="0">
              <a:buClr>
                <a:srgbClr val="83992A"/>
              </a:buClr>
            </a:pPr>
            <a:r>
              <a:rPr lang="en-US" dirty="0" smtClean="0">
                <a:solidFill>
                  <a:prstClr val="black">
                    <a:lumMod val="85000"/>
                    <a:lumOff val="15000"/>
                  </a:prstClr>
                </a:solidFill>
              </a:rPr>
              <a:t>The tubes </a:t>
            </a:r>
            <a:r>
              <a:rPr lang="en-US" dirty="0">
                <a:solidFill>
                  <a:prstClr val="black">
                    <a:lumMod val="85000"/>
                    <a:lumOff val="15000"/>
                  </a:prstClr>
                </a:solidFill>
              </a:rPr>
              <a:t>will </a:t>
            </a:r>
            <a:r>
              <a:rPr lang="en-US" dirty="0" smtClean="0">
                <a:solidFill>
                  <a:prstClr val="black">
                    <a:lumMod val="85000"/>
                    <a:lumOff val="15000"/>
                  </a:prstClr>
                </a:solidFill>
              </a:rPr>
              <a:t>slide tightly </a:t>
            </a:r>
            <a:r>
              <a:rPr lang="en-US" dirty="0">
                <a:solidFill>
                  <a:prstClr val="black">
                    <a:lumMod val="85000"/>
                    <a:lumOff val="15000"/>
                  </a:prstClr>
                </a:solidFill>
              </a:rPr>
              <a:t>through the </a:t>
            </a:r>
            <a:r>
              <a:rPr lang="en-US" dirty="0" smtClean="0">
                <a:solidFill>
                  <a:prstClr val="black">
                    <a:lumMod val="85000"/>
                    <a:lumOff val="15000"/>
                  </a:prstClr>
                </a:solidFill>
              </a:rPr>
              <a:t>crate, securing the S.H.O. Drive into the crate, no matter the tilting angle.</a:t>
            </a:r>
          </a:p>
          <a:p>
            <a:pPr lvl="0">
              <a:buClr>
                <a:srgbClr val="83992A"/>
              </a:buClr>
            </a:pPr>
            <a:r>
              <a:rPr lang="en-US" dirty="0" smtClean="0">
                <a:solidFill>
                  <a:prstClr val="black">
                    <a:lumMod val="85000"/>
                    <a:lumOff val="15000"/>
                  </a:prstClr>
                </a:solidFill>
              </a:rPr>
              <a:t>To secure the attached acrylic plate to </a:t>
            </a:r>
            <a:r>
              <a:rPr lang="en-US" dirty="0">
                <a:solidFill>
                  <a:prstClr val="black">
                    <a:lumMod val="85000"/>
                    <a:lumOff val="15000"/>
                  </a:prstClr>
                </a:solidFill>
              </a:rPr>
              <a:t>the music stand, I will </a:t>
            </a:r>
            <a:r>
              <a:rPr lang="en-US" dirty="0" smtClean="0">
                <a:solidFill>
                  <a:prstClr val="black">
                    <a:lumMod val="85000"/>
                    <a:lumOff val="15000"/>
                  </a:prstClr>
                </a:solidFill>
              </a:rPr>
              <a:t>use a pair of </a:t>
            </a:r>
            <a:r>
              <a:rPr lang="en-US" sz="4600" dirty="0">
                <a:solidFill>
                  <a:prstClr val="black">
                    <a:lumMod val="85000"/>
                    <a:lumOff val="15000"/>
                  </a:prstClr>
                </a:solidFill>
              </a:rPr>
              <a:t>3 in. Industrial C-Clamps </a:t>
            </a:r>
            <a:r>
              <a:rPr lang="en-US" dirty="0">
                <a:solidFill>
                  <a:prstClr val="black">
                    <a:lumMod val="85000"/>
                    <a:lumOff val="15000"/>
                  </a:prstClr>
                </a:solidFill>
              </a:rPr>
              <a:t>that I obtained from a </a:t>
            </a:r>
            <a:r>
              <a:rPr lang="en-US" sz="4600" dirty="0">
                <a:solidFill>
                  <a:prstClr val="black">
                    <a:lumMod val="85000"/>
                    <a:lumOff val="15000"/>
                  </a:prstClr>
                </a:solidFill>
              </a:rPr>
              <a:t>Harbor Freight Tools </a:t>
            </a:r>
            <a:r>
              <a:rPr lang="en-US" dirty="0">
                <a:solidFill>
                  <a:prstClr val="black">
                    <a:lumMod val="85000"/>
                    <a:lumOff val="15000"/>
                  </a:prstClr>
                </a:solidFill>
              </a:rPr>
              <a:t>store.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48465" y="2795102"/>
            <a:ext cx="2433484" cy="1815379"/>
          </a:xfrm>
        </p:spPr>
      </p:pic>
      <p:sp>
        <p:nvSpPr>
          <p:cNvPr id="11" name="Slide Number Placeholder 10"/>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165</a:t>
            </a:fld>
            <a:endParaRPr lang="en-US" dirty="0"/>
          </a:p>
        </p:txBody>
      </p:sp>
      <p:pic>
        <p:nvPicPr>
          <p:cNvPr id="7"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328" y="2910856"/>
            <a:ext cx="1263557" cy="2599912"/>
          </a:xfrm>
          <a:prstGeom prst="rect">
            <a:avLst/>
          </a:prstGeom>
        </p:spPr>
      </p:pic>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289157" y="3697225"/>
            <a:ext cx="913256" cy="913256"/>
          </a:xfrm>
          <a:prstGeom prst="rect">
            <a:avLst/>
          </a:prstGeom>
        </p:spPr>
      </p:pic>
      <p:pic>
        <p:nvPicPr>
          <p:cNvPr id="9" name="Picture 8"/>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6119787" y="4702475"/>
            <a:ext cx="1140368" cy="1141129"/>
          </a:xfrm>
          <a:prstGeom prst="rect">
            <a:avLst/>
          </a:prstGeom>
        </p:spPr>
      </p:pic>
      <p:pic>
        <p:nvPicPr>
          <p:cNvPr id="1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289157" y="4661270"/>
            <a:ext cx="913256" cy="913256"/>
          </a:xfrm>
          <a:prstGeom prst="rect">
            <a:avLst/>
          </a:prstGeom>
        </p:spPr>
      </p:pic>
    </p:spTree>
    <p:extLst>
      <p:ext uri="{BB962C8B-B14F-4D97-AF65-F5344CB8AC3E}">
        <p14:creationId xmlns:p14="http://schemas.microsoft.com/office/powerpoint/2010/main" val="160739578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79736" y="2528888"/>
            <a:ext cx="6592824" cy="3176587"/>
          </a:xfrm>
          <a:prstGeom prst="rect">
            <a:avLst/>
          </a:prstGeom>
        </p:spPr>
      </p:pic>
      <p:sp>
        <p:nvSpPr>
          <p:cNvPr id="2" name="Title 1"/>
          <p:cNvSpPr>
            <a:spLocks noGrp="1"/>
          </p:cNvSpPr>
          <p:nvPr>
            <p:ph type="title"/>
          </p:nvPr>
        </p:nvSpPr>
        <p:spPr/>
        <p:txBody>
          <a:bodyPr>
            <a:normAutofit fontScale="90000"/>
          </a:bodyPr>
          <a:lstStyle/>
          <a:p>
            <a:r>
              <a:rPr lang="en-US" dirty="0" smtClean="0"/>
              <a:t>Let’s Test the S.H.O. Drive Outside!</a:t>
            </a:r>
            <a:endParaRPr lang="en-US" sz="2200" i="1" dirty="0"/>
          </a:p>
        </p:txBody>
      </p:sp>
      <p:sp>
        <p:nvSpPr>
          <p:cNvPr id="3" name="Slide Number Placeholder 2"/>
          <p:cNvSpPr>
            <a:spLocks noGrp="1"/>
          </p:cNvSpPr>
          <p:nvPr>
            <p:ph type="sldNum" sz="quarter" idx="12"/>
          </p:nvPr>
        </p:nvSpPr>
        <p:spPr>
          <a:xfrm>
            <a:off x="7504953" y="6578600"/>
            <a:ext cx="1639047" cy="279400"/>
          </a:xfrm>
          <a:prstGeom prst="rect">
            <a:avLst/>
          </a:prstGeom>
        </p:spPr>
        <p:txBody>
          <a:bodyPr/>
          <a:lstStyle/>
          <a:p>
            <a:fld id="{E97799C9-84D9-46D2-A11E-BCF8A720529D}" type="slidenum">
              <a:rPr lang="en-US" smtClean="0"/>
              <a:t>166</a:t>
            </a:fld>
            <a:endParaRPr lang="en-US" dirty="0"/>
          </a:p>
        </p:txBody>
      </p:sp>
      <p:sp>
        <p:nvSpPr>
          <p:cNvPr id="4" name="TextBox 3"/>
          <p:cNvSpPr txBox="1"/>
          <p:nvPr/>
        </p:nvSpPr>
        <p:spPr>
          <a:xfrm>
            <a:off x="1279736" y="5705475"/>
            <a:ext cx="6592824" cy="461665"/>
          </a:xfrm>
          <a:prstGeom prst="rect">
            <a:avLst/>
          </a:prstGeom>
          <a:noFill/>
        </p:spPr>
        <p:txBody>
          <a:bodyPr wrap="square" rtlCol="0">
            <a:spAutoFit/>
          </a:bodyPr>
          <a:lstStyle/>
          <a:p>
            <a:pPr algn="ctr"/>
            <a:r>
              <a:rPr lang="en-US" sz="1200" i="1" dirty="0" smtClean="0"/>
              <a:t>Just </a:t>
            </a:r>
            <a:r>
              <a:rPr lang="en-US" sz="1200" i="1" dirty="0"/>
              <a:t>after I moved in to my studio apartment </a:t>
            </a:r>
            <a:r>
              <a:rPr lang="en-US" sz="1200" i="1" dirty="0" smtClean="0"/>
              <a:t>on September 2015, this orange “tag” appeared nearby, visible from my unit, in an area I pass by regularly. </a:t>
            </a:r>
            <a:r>
              <a:rPr lang="en-US" sz="1200" i="1" dirty="0"/>
              <a:t>On July 26, </a:t>
            </a:r>
            <a:r>
              <a:rPr lang="en-US" sz="1200" i="1" dirty="0" smtClean="0"/>
              <a:t>2015, I renamed the “S-Motor”, as it was called originally, to “S.H.O. Motor”.</a:t>
            </a:r>
            <a:endParaRPr lang="en-US" sz="1200" i="1" dirty="0"/>
          </a:p>
        </p:txBody>
      </p:sp>
    </p:spTree>
    <p:extLst>
      <p:ext uri="{BB962C8B-B14F-4D97-AF65-F5344CB8AC3E}">
        <p14:creationId xmlns:p14="http://schemas.microsoft.com/office/powerpoint/2010/main" val="263747370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0042" y="2528888"/>
            <a:ext cx="6602518" cy="3176587"/>
            <a:chOff x="1270042" y="2528888"/>
            <a:chExt cx="6602518" cy="3176587"/>
          </a:xfrm>
        </p:grpSpPr>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79736" y="2528888"/>
              <a:ext cx="6592824" cy="3176587"/>
            </a:xfrm>
            <a:prstGeom prst="rect">
              <a:avLst/>
            </a:prstGeom>
          </p:spPr>
        </p:pic>
        <p:pic>
          <p:nvPicPr>
            <p:cNvPr id="8"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46" t="8710" r="7917" b="11935"/>
            <a:stretch/>
          </p:blipFill>
          <p:spPr>
            <a:xfrm>
              <a:off x="1270042" y="2528888"/>
              <a:ext cx="6602518" cy="3176587"/>
            </a:xfrm>
            <a:prstGeom prst="rect">
              <a:avLst/>
            </a:prstGeom>
          </p:spPr>
        </p:pic>
      </p:grpSp>
      <p:sp>
        <p:nvSpPr>
          <p:cNvPr id="2" name="Title 1"/>
          <p:cNvSpPr>
            <a:spLocks noGrp="1"/>
          </p:cNvSpPr>
          <p:nvPr>
            <p:ph type="title"/>
          </p:nvPr>
        </p:nvSpPr>
        <p:spPr/>
        <p:txBody>
          <a:bodyPr>
            <a:normAutofit fontScale="90000"/>
          </a:bodyPr>
          <a:lstStyle/>
          <a:p>
            <a:r>
              <a:rPr lang="en-US" sz="2000" dirty="0" smtClean="0"/>
              <a:t>PREFERRED TEST LOCATION</a:t>
            </a:r>
            <a:r>
              <a:rPr lang="en-US" dirty="0" smtClean="0"/>
              <a:t/>
            </a:r>
            <a:br>
              <a:rPr lang="en-US" dirty="0" smtClean="0"/>
            </a:br>
            <a:r>
              <a:rPr lang="en-US" dirty="0" smtClean="0"/>
              <a:t>Gas Works Park</a:t>
            </a:r>
            <a:r>
              <a:rPr lang="en-US" dirty="0"/>
              <a:t/>
            </a:r>
            <a:br>
              <a:rPr lang="en-US" dirty="0"/>
            </a:br>
            <a:r>
              <a:rPr lang="en-US" sz="2200" dirty="0"/>
              <a:t>2101 N Northlake Way, Seattle, WA 98103</a:t>
            </a:r>
            <a:endParaRPr lang="en-US" sz="2200" i="1" dirty="0"/>
          </a:p>
        </p:txBody>
      </p:sp>
      <p:sp>
        <p:nvSpPr>
          <p:cNvPr id="3" name="Slide Number Placeholder 2"/>
          <p:cNvSpPr>
            <a:spLocks noGrp="1"/>
          </p:cNvSpPr>
          <p:nvPr>
            <p:ph type="sldNum" sz="quarter" idx="12"/>
          </p:nvPr>
        </p:nvSpPr>
        <p:spPr>
          <a:xfrm>
            <a:off x="7504953" y="6578600"/>
            <a:ext cx="1639047" cy="279400"/>
          </a:xfrm>
          <a:prstGeom prst="rect">
            <a:avLst/>
          </a:prstGeom>
        </p:spPr>
        <p:txBody>
          <a:bodyPr/>
          <a:lstStyle/>
          <a:p>
            <a:fld id="{E97799C9-84D9-46D2-A11E-BCF8A720529D}" type="slidenum">
              <a:rPr lang="en-US" smtClean="0"/>
              <a:t>167</a:t>
            </a:fld>
            <a:endParaRPr lang="en-US" dirty="0"/>
          </a:p>
        </p:txBody>
      </p:sp>
      <p:sp>
        <p:nvSpPr>
          <p:cNvPr id="7" name="TextBox 6"/>
          <p:cNvSpPr txBox="1"/>
          <p:nvPr/>
        </p:nvSpPr>
        <p:spPr>
          <a:xfrm>
            <a:off x="1279736" y="5705475"/>
            <a:ext cx="6592824" cy="276999"/>
          </a:xfrm>
          <a:prstGeom prst="rect">
            <a:avLst/>
          </a:prstGeom>
          <a:noFill/>
        </p:spPr>
        <p:txBody>
          <a:bodyPr wrap="square" rtlCol="0">
            <a:spAutoFit/>
          </a:bodyPr>
          <a:lstStyle/>
          <a:p>
            <a:pPr algn="ctr"/>
            <a:r>
              <a:rPr lang="en-US" sz="1200" i="1" dirty="0" smtClean="0"/>
              <a:t>The actual test location is yet to be determined. </a:t>
            </a:r>
            <a:r>
              <a:rPr lang="en-US" sz="1200" i="1" dirty="0"/>
              <a:t>(April </a:t>
            </a:r>
            <a:r>
              <a:rPr lang="en-US" sz="1200" i="1" dirty="0" smtClean="0"/>
              <a:t>18, </a:t>
            </a:r>
            <a:r>
              <a:rPr lang="en-US" sz="1200" i="1" dirty="0"/>
              <a:t>2016)</a:t>
            </a:r>
          </a:p>
        </p:txBody>
      </p:sp>
    </p:spTree>
    <p:extLst>
      <p:ext uri="{BB962C8B-B14F-4D97-AF65-F5344CB8AC3E}">
        <p14:creationId xmlns:p14="http://schemas.microsoft.com/office/powerpoint/2010/main" val="44466004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Continuous Recording Outdoors</a:t>
            </a:r>
            <a:br>
              <a:rPr lang="en-US" dirty="0" smtClean="0"/>
            </a:br>
            <a:r>
              <a:rPr lang="en-US" dirty="0" smtClean="0"/>
              <a:t>(</a:t>
            </a:r>
            <a:r>
              <a:rPr lang="en-US" dirty="0"/>
              <a:t>Protocols</a:t>
            </a:r>
            <a:r>
              <a:rPr lang="en-US" dirty="0" smtClean="0"/>
              <a:t>)</a:t>
            </a:r>
            <a:endParaRPr lang="en-US" dirty="0"/>
          </a:p>
        </p:txBody>
      </p:sp>
      <p:sp>
        <p:nvSpPr>
          <p:cNvPr id="3" name="Content Placeholder 2"/>
          <p:cNvSpPr>
            <a:spLocks noGrp="1"/>
          </p:cNvSpPr>
          <p:nvPr>
            <p:ph sz="half" idx="1"/>
          </p:nvPr>
        </p:nvSpPr>
        <p:spPr/>
        <p:txBody>
          <a:bodyPr>
            <a:normAutofit/>
          </a:bodyPr>
          <a:lstStyle/>
          <a:p>
            <a:r>
              <a:rPr lang="en-US" dirty="0" smtClean="0"/>
              <a:t>In order to record an outdoor test of extended duration, the camcorder (a sensitive</a:t>
            </a:r>
            <a:r>
              <a:rPr lang="en-US" baseline="0" dirty="0" smtClean="0"/>
              <a:t> electronic instrument)</a:t>
            </a:r>
            <a:r>
              <a:rPr lang="en-US" dirty="0" smtClean="0"/>
              <a:t> must be continually charged by an external</a:t>
            </a:r>
            <a:r>
              <a:rPr lang="en-US" baseline="0" dirty="0" smtClean="0"/>
              <a:t> supply of energy</a:t>
            </a:r>
            <a:r>
              <a:rPr lang="en-US" dirty="0" smtClean="0"/>
              <a:t>.</a:t>
            </a:r>
            <a:endParaRPr lang="en-US" dirty="0"/>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168</a:t>
            </a:fld>
            <a:endParaRPr lang="en-US" dirty="0"/>
          </a:p>
        </p:txBody>
      </p:sp>
      <p:pic>
        <p:nvPicPr>
          <p:cNvPr id="7"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46" t="8710" r="7917" b="11935"/>
          <a:stretch/>
        </p:blipFill>
        <p:spPr>
          <a:xfrm>
            <a:off x="4638675" y="4149783"/>
            <a:ext cx="3234054" cy="1565217"/>
          </a:xfrm>
          <a:prstGeom prst="rect">
            <a:avLst/>
          </a:prstGeom>
        </p:spPr>
      </p:pic>
      <p:pic>
        <p:nvPicPr>
          <p:cNvPr id="14" name="Content Placeholder 1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38675" y="2427473"/>
            <a:ext cx="3336925" cy="2504918"/>
          </a:xfrm>
        </p:spPr>
      </p:pic>
      <p:sp>
        <p:nvSpPr>
          <p:cNvPr id="5" name="Oval 4"/>
          <p:cNvSpPr/>
          <p:nvPr/>
        </p:nvSpPr>
        <p:spPr>
          <a:xfrm>
            <a:off x="4789729" y="4817295"/>
            <a:ext cx="785161" cy="785161"/>
          </a:xfrm>
          <a:prstGeom prst="ellipse">
            <a:avLst/>
          </a:prstGeom>
          <a:ln w="57150"/>
        </p:spPr>
        <p:style>
          <a:lnRef idx="2">
            <a:schemeClr val="accent1"/>
          </a:lnRef>
          <a:fillRef idx="1">
            <a:schemeClr val="lt1"/>
          </a:fillRef>
          <a:effectRef idx="0">
            <a:schemeClr val="accent1"/>
          </a:effectRef>
          <a:fontRef idx="minor">
            <a:schemeClr val="dk1"/>
          </a:fontRef>
        </p:style>
        <p:txBody>
          <a:bodyPr wrap="none" lIns="0" tIns="0" rIns="27432" bIns="64008" rtlCol="0" anchor="ctr"/>
          <a:lstStyle/>
          <a:p>
            <a:pPr algn="ctr"/>
            <a:r>
              <a:rPr lang="en-US" sz="1600" i="1" dirty="0" smtClean="0">
                <a:solidFill>
                  <a:schemeClr val="accent1"/>
                </a:solidFill>
                <a:latin typeface="Bebas" pitchFamily="2" charset="0"/>
              </a:rPr>
              <a:t>8+ Hr </a:t>
            </a:r>
          </a:p>
          <a:p>
            <a:pPr algn="ctr"/>
            <a:r>
              <a:rPr lang="en-US" sz="1050" i="1" dirty="0" smtClean="0">
                <a:solidFill>
                  <a:schemeClr val="accent1"/>
                </a:solidFill>
                <a:latin typeface="Bebas" pitchFamily="2" charset="0"/>
              </a:rPr>
              <a:t>recording</a:t>
            </a:r>
            <a:endParaRPr lang="en-US" sz="1050" i="1" dirty="0">
              <a:solidFill>
                <a:schemeClr val="accent1"/>
              </a:solidFill>
              <a:latin typeface="Bebas" pitchFamily="2" charset="0"/>
            </a:endParaRPr>
          </a:p>
        </p:txBody>
      </p:sp>
    </p:spTree>
    <p:extLst>
      <p:ext uri="{BB962C8B-B14F-4D97-AF65-F5344CB8AC3E}">
        <p14:creationId xmlns:p14="http://schemas.microsoft.com/office/powerpoint/2010/main" val="93630597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46" t="8710" r="7917" b="11935"/>
          <a:stretch/>
        </p:blipFill>
        <p:spPr>
          <a:xfrm>
            <a:off x="4638675" y="4149783"/>
            <a:ext cx="3234054" cy="1565217"/>
          </a:xfrm>
          <a:prstGeom prst="rect">
            <a:avLst/>
          </a:prstGeom>
        </p:spPr>
      </p:pic>
      <p:sp>
        <p:nvSpPr>
          <p:cNvPr id="2" name="Title 1"/>
          <p:cNvSpPr>
            <a:spLocks noGrp="1"/>
          </p:cNvSpPr>
          <p:nvPr>
            <p:ph type="title"/>
          </p:nvPr>
        </p:nvSpPr>
        <p:spPr/>
        <p:txBody>
          <a:bodyPr>
            <a:normAutofit fontScale="90000"/>
          </a:bodyPr>
          <a:lstStyle/>
          <a:p>
            <a:r>
              <a:rPr lang="en-US" dirty="0" smtClean="0"/>
              <a:t>AC-to-DC Adapter</a:t>
            </a:r>
            <a:r>
              <a:rPr lang="en-US" dirty="0"/>
              <a:t/>
            </a:r>
            <a:br>
              <a:rPr lang="en-US" dirty="0"/>
            </a:br>
            <a:r>
              <a:rPr lang="en-US" dirty="0" smtClean="0"/>
              <a:t>(Equipment)</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smtClean="0"/>
              <a:t>To supply energy to the camcorder indefinitely when it is recording, its 3.6V battery must be charged</a:t>
            </a:r>
            <a:r>
              <a:rPr lang="en-US" baseline="0" dirty="0" smtClean="0"/>
              <a:t> through a special 5.3V power adapter</a:t>
            </a:r>
            <a:r>
              <a:rPr lang="en-US" dirty="0" smtClean="0"/>
              <a:t> designed for the camcorder.</a:t>
            </a:r>
          </a:p>
          <a:p>
            <a:r>
              <a:rPr lang="en-US" dirty="0" smtClean="0"/>
              <a:t>The adapter </a:t>
            </a:r>
            <a:r>
              <a:rPr lang="en-US" baseline="0" dirty="0" smtClean="0"/>
              <a:t>must be connected to a source of alternating current of standard voltage and frequency.</a:t>
            </a:r>
          </a:p>
          <a:p>
            <a:r>
              <a:rPr lang="en-US" dirty="0" smtClean="0"/>
              <a:t>Per the manual, the camcorder consumes around 3 watts when recording video, though this will depend on the camera settings.</a:t>
            </a:r>
            <a:endParaRPr lang="en-US" baseline="0" dirty="0" smtClean="0"/>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169</a:t>
            </a:fld>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376" y="2487167"/>
            <a:ext cx="2948873" cy="2213621"/>
          </a:xfrm>
          <a:prstGeom prst="rect">
            <a:avLst/>
          </a:prstGeom>
        </p:spPr>
      </p:pic>
      <p:pic>
        <p:nvPicPr>
          <p:cNvPr id="6" name="Content Placeholder 5"/>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576233" y="2872534"/>
            <a:ext cx="1143268" cy="1143268"/>
          </a:xfrm>
        </p:spPr>
      </p:pic>
      <p:sp>
        <p:nvSpPr>
          <p:cNvPr id="9" name="Oval 8"/>
          <p:cNvSpPr/>
          <p:nvPr/>
        </p:nvSpPr>
        <p:spPr>
          <a:xfrm>
            <a:off x="4789729" y="4817295"/>
            <a:ext cx="785161" cy="785161"/>
          </a:xfrm>
          <a:prstGeom prst="ellipse">
            <a:avLst/>
          </a:prstGeom>
          <a:ln w="57150"/>
        </p:spPr>
        <p:style>
          <a:lnRef idx="2">
            <a:schemeClr val="accent1"/>
          </a:lnRef>
          <a:fillRef idx="1">
            <a:schemeClr val="lt1"/>
          </a:fillRef>
          <a:effectRef idx="0">
            <a:schemeClr val="accent1"/>
          </a:effectRef>
          <a:fontRef idx="minor">
            <a:schemeClr val="dk1"/>
          </a:fontRef>
        </p:style>
        <p:txBody>
          <a:bodyPr wrap="none" lIns="0" tIns="0" rIns="27432" bIns="64008" rtlCol="0" anchor="ctr"/>
          <a:lstStyle/>
          <a:p>
            <a:pPr algn="ctr"/>
            <a:r>
              <a:rPr lang="en-US" sz="1600" i="1" dirty="0" smtClean="0">
                <a:solidFill>
                  <a:schemeClr val="accent1"/>
                </a:solidFill>
                <a:latin typeface="Bebas" pitchFamily="2" charset="0"/>
              </a:rPr>
              <a:t>8+ Hr </a:t>
            </a:r>
          </a:p>
          <a:p>
            <a:pPr algn="ctr"/>
            <a:r>
              <a:rPr lang="en-US" sz="1050" i="1" dirty="0" smtClean="0">
                <a:solidFill>
                  <a:schemeClr val="accent1"/>
                </a:solidFill>
                <a:latin typeface="Bebas" pitchFamily="2" charset="0"/>
              </a:rPr>
              <a:t>recording</a:t>
            </a:r>
            <a:endParaRPr lang="en-US" sz="1050" i="1" dirty="0">
              <a:solidFill>
                <a:schemeClr val="accent1"/>
              </a:solidFill>
              <a:latin typeface="Bebas" pitchFamily="2" charset="0"/>
            </a:endParaRPr>
          </a:p>
        </p:txBody>
      </p:sp>
    </p:spTree>
    <p:extLst>
      <p:ext uri="{BB962C8B-B14F-4D97-AF65-F5344CB8AC3E}">
        <p14:creationId xmlns:p14="http://schemas.microsoft.com/office/powerpoint/2010/main" val="176281255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Wide Angle Lens Kit</a:t>
            </a:r>
            <a:br>
              <a:rPr lang="en-US" dirty="0" smtClean="0"/>
            </a:br>
            <a:r>
              <a:rPr lang="en-US" dirty="0" smtClean="0"/>
              <a:t>(Recording)</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In order to capture a wider angle of view in the video, </a:t>
            </a:r>
            <a:r>
              <a:rPr lang="en-US" dirty="0"/>
              <a:t>I purchased a </a:t>
            </a:r>
            <a:r>
              <a:rPr lang="en-US" sz="3800" dirty="0"/>
              <a:t>Wide Angle Lens Kit</a:t>
            </a:r>
            <a:r>
              <a:rPr lang="en-US" dirty="0"/>
              <a:t> </a:t>
            </a:r>
            <a:r>
              <a:rPr lang="en-US" dirty="0" smtClean="0"/>
              <a:t>from </a:t>
            </a:r>
            <a:r>
              <a:rPr lang="en-US" sz="3800" dirty="0" smtClean="0"/>
              <a:t>ButterflyPhoto</a:t>
            </a:r>
            <a:r>
              <a:rPr lang="en-US" dirty="0" smtClean="0"/>
              <a:t> via </a:t>
            </a:r>
            <a:r>
              <a:rPr lang="en-US" sz="3800" dirty="0" smtClean="0"/>
              <a:t>Amazon.com</a:t>
            </a:r>
          </a:p>
          <a:p>
            <a:r>
              <a:rPr lang="en-US" dirty="0" smtClean="0"/>
              <a:t>The included .43x </a:t>
            </a:r>
            <a:r>
              <a:rPr lang="en-US" dirty="0"/>
              <a:t>Wide Angle Lens </a:t>
            </a:r>
            <a:r>
              <a:rPr lang="en-US" dirty="0" smtClean="0"/>
              <a:t>provides a better approximation of human vision.</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633505"/>
            <a:ext cx="3336925" cy="3154677"/>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17</a:t>
            </a:fld>
            <a:endParaRPr lang="en-US" dirty="0"/>
          </a:p>
        </p:txBody>
      </p:sp>
    </p:spTree>
    <p:extLst>
      <p:ext uri="{BB962C8B-B14F-4D97-AF65-F5344CB8AC3E}">
        <p14:creationId xmlns:p14="http://schemas.microsoft.com/office/powerpoint/2010/main" val="117952300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46" t="8710" r="7917" b="11935"/>
          <a:stretch/>
        </p:blipFill>
        <p:spPr>
          <a:xfrm>
            <a:off x="4638675" y="4149783"/>
            <a:ext cx="3234054" cy="156521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1917" y="3355363"/>
            <a:ext cx="1576348" cy="1183312"/>
          </a:xfrm>
          <a:prstGeom prst="rect">
            <a:avLst/>
          </a:prstGeom>
        </p:spPr>
      </p:pic>
      <p:sp>
        <p:nvSpPr>
          <p:cNvPr id="2" name="Title 1"/>
          <p:cNvSpPr>
            <a:spLocks noGrp="1"/>
          </p:cNvSpPr>
          <p:nvPr>
            <p:ph type="title"/>
          </p:nvPr>
        </p:nvSpPr>
        <p:spPr/>
        <p:txBody>
          <a:bodyPr>
            <a:normAutofit fontScale="90000"/>
          </a:bodyPr>
          <a:lstStyle/>
          <a:p>
            <a:r>
              <a:rPr lang="en-US" dirty="0" smtClean="0"/>
              <a:t>DC-to-AC Inverter</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fontScale="92500" lnSpcReduction="20000"/>
          </a:bodyPr>
          <a:lstStyle/>
          <a:p>
            <a:r>
              <a:rPr lang="en-US" baseline="0" dirty="0" smtClean="0"/>
              <a:t>In order to supply</a:t>
            </a:r>
            <a:r>
              <a:rPr lang="en-US" dirty="0" smtClean="0"/>
              <a:t> energy to the adapter in the form of alternating current, I purchased the </a:t>
            </a:r>
            <a:r>
              <a:rPr lang="en-US" sz="3500" dirty="0" smtClean="0"/>
              <a:t>BESTEK </a:t>
            </a:r>
            <a:r>
              <a:rPr lang="en-US" sz="3500" dirty="0"/>
              <a:t>300W 12V to 110V AC </a:t>
            </a:r>
            <a:r>
              <a:rPr lang="en-US" sz="3500" dirty="0" smtClean="0"/>
              <a:t>Inverter </a:t>
            </a:r>
            <a:r>
              <a:rPr lang="en-US" dirty="0" smtClean="0"/>
              <a:t>from </a:t>
            </a:r>
            <a:r>
              <a:rPr lang="en-US" sz="3500" dirty="0" smtClean="0"/>
              <a:t>BESTEK</a:t>
            </a:r>
            <a:r>
              <a:rPr lang="en-US" dirty="0" smtClean="0"/>
              <a:t> via </a:t>
            </a:r>
            <a:r>
              <a:rPr lang="en-US" sz="3500" dirty="0" smtClean="0"/>
              <a:t>Amazon.com</a:t>
            </a:r>
            <a:endParaRPr lang="en-US" sz="3500" baseline="0" dirty="0"/>
          </a:p>
        </p:txBody>
      </p:sp>
      <p:pic>
        <p:nvPicPr>
          <p:cNvPr id="10" name="Content Placeholder 9"/>
          <p:cNvPicPr>
            <a:picLocks noGrp="1" noChangeAspect="1"/>
          </p:cNvPicPr>
          <p:nvPr>
            <p:ph sz="half" idx="2"/>
          </p:nvPr>
        </p:nvPicPr>
        <p:blipFill rotWithShape="1">
          <a:blip r:embed="rId5">
            <a:extLst>
              <a:ext uri="{28A0092B-C50C-407E-A947-70E740481C1C}">
                <a14:useLocalDpi xmlns:a14="http://schemas.microsoft.com/office/drawing/2010/main" val="0"/>
              </a:ext>
            </a:extLst>
          </a:blip>
          <a:stretch/>
        </p:blipFill>
        <p:spPr>
          <a:xfrm>
            <a:off x="4404096" y="2092690"/>
            <a:ext cx="2445985" cy="244598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170</a:t>
            </a:fld>
            <a:endParaRPr lang="en-US" dirty="0"/>
          </a:p>
        </p:txBody>
      </p:sp>
      <p:pic>
        <p:nvPicPr>
          <p:cNvPr id="8" name="Content Placeholder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0081" y="2524425"/>
            <a:ext cx="978398" cy="978398"/>
          </a:xfrm>
          <a:prstGeom prst="rect">
            <a:avLst/>
          </a:prstGeom>
        </p:spPr>
      </p:pic>
      <p:sp>
        <p:nvSpPr>
          <p:cNvPr id="11" name="Oval 10"/>
          <p:cNvSpPr/>
          <p:nvPr/>
        </p:nvSpPr>
        <p:spPr>
          <a:xfrm>
            <a:off x="4789729" y="4817295"/>
            <a:ext cx="785161" cy="785161"/>
          </a:xfrm>
          <a:prstGeom prst="ellipse">
            <a:avLst/>
          </a:prstGeom>
          <a:ln w="57150"/>
        </p:spPr>
        <p:style>
          <a:lnRef idx="2">
            <a:schemeClr val="accent1"/>
          </a:lnRef>
          <a:fillRef idx="1">
            <a:schemeClr val="lt1"/>
          </a:fillRef>
          <a:effectRef idx="0">
            <a:schemeClr val="accent1"/>
          </a:effectRef>
          <a:fontRef idx="minor">
            <a:schemeClr val="dk1"/>
          </a:fontRef>
        </p:style>
        <p:txBody>
          <a:bodyPr wrap="none" lIns="0" tIns="0" rIns="27432" bIns="64008" rtlCol="0" anchor="ctr"/>
          <a:lstStyle/>
          <a:p>
            <a:pPr algn="ctr"/>
            <a:r>
              <a:rPr lang="en-US" sz="1600" i="1" dirty="0" smtClean="0">
                <a:solidFill>
                  <a:schemeClr val="accent1"/>
                </a:solidFill>
                <a:latin typeface="Bebas" pitchFamily="2" charset="0"/>
              </a:rPr>
              <a:t>8+ Hr </a:t>
            </a:r>
          </a:p>
          <a:p>
            <a:pPr algn="ctr"/>
            <a:r>
              <a:rPr lang="en-US" sz="1050" i="1" dirty="0" smtClean="0">
                <a:solidFill>
                  <a:schemeClr val="accent1"/>
                </a:solidFill>
                <a:latin typeface="Bebas" pitchFamily="2" charset="0"/>
              </a:rPr>
              <a:t>recording</a:t>
            </a:r>
            <a:endParaRPr lang="en-US" sz="1050" i="1" dirty="0">
              <a:solidFill>
                <a:schemeClr val="accent1"/>
              </a:solidFill>
              <a:latin typeface="Bebas" pitchFamily="2" charset="0"/>
            </a:endParaRPr>
          </a:p>
        </p:txBody>
      </p:sp>
    </p:spTree>
    <p:extLst>
      <p:ext uri="{BB962C8B-B14F-4D97-AF65-F5344CB8AC3E}">
        <p14:creationId xmlns:p14="http://schemas.microsoft.com/office/powerpoint/2010/main" val="388387014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46" t="8710" r="7917" b="11935"/>
          <a:stretch/>
        </p:blipFill>
        <p:spPr>
          <a:xfrm>
            <a:off x="4638675" y="4149783"/>
            <a:ext cx="3234054" cy="1565217"/>
          </a:xfrm>
          <a:prstGeom prst="rect">
            <a:avLst/>
          </a:prstGeom>
        </p:spPr>
      </p:pic>
      <p:sp>
        <p:nvSpPr>
          <p:cNvPr id="2" name="Title 1"/>
          <p:cNvSpPr>
            <a:spLocks noGrp="1"/>
          </p:cNvSpPr>
          <p:nvPr>
            <p:ph type="title"/>
          </p:nvPr>
        </p:nvSpPr>
        <p:spPr/>
        <p:txBody>
          <a:bodyPr>
            <a:normAutofit fontScale="90000"/>
          </a:bodyPr>
          <a:lstStyle/>
          <a:p>
            <a:r>
              <a:rPr lang="en-US" dirty="0" smtClean="0"/>
              <a:t>12V DC Battery Cables</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fontScale="70000" lnSpcReduction="20000"/>
          </a:bodyPr>
          <a:lstStyle/>
          <a:p>
            <a:pPr rtl="0" eaLnBrk="1" latinLnBrk="0" hangingPunct="1"/>
            <a:r>
              <a:rPr lang="en-US" dirty="0" smtClean="0"/>
              <a:t>In order to connect the inverter to a supply of 12V DC energy, I purchased a </a:t>
            </a:r>
            <a:r>
              <a:rPr lang="en-US" sz="4600" dirty="0" smtClean="0"/>
              <a:t>RoadPro </a:t>
            </a:r>
            <a:r>
              <a:rPr lang="en-US" sz="4600" dirty="0"/>
              <a:t>12V Battery Clip-On and Cigarette Lighter </a:t>
            </a:r>
            <a:r>
              <a:rPr lang="en-US" sz="4600" dirty="0" smtClean="0"/>
              <a:t>Adapter</a:t>
            </a:r>
            <a:r>
              <a:rPr lang="en-US" dirty="0" smtClean="0"/>
              <a:t> from </a:t>
            </a:r>
            <a:r>
              <a:rPr lang="en-US" sz="4600" dirty="0" smtClean="0"/>
              <a:t>RoadPro</a:t>
            </a:r>
            <a:r>
              <a:rPr lang="en-US" dirty="0" smtClean="0"/>
              <a:t> via </a:t>
            </a:r>
            <a:r>
              <a:rPr lang="en-US" sz="4600" dirty="0" smtClean="0"/>
              <a:t>Amazon.com</a:t>
            </a:r>
            <a:endParaRPr lang="en-US" sz="4600" dirty="0" smtClean="0">
              <a:effectLst/>
            </a:endParaRPr>
          </a:p>
          <a:p>
            <a:pPr rtl="0" eaLnBrk="1" latinLnBrk="0" hangingPunct="1"/>
            <a:r>
              <a:rPr lang="en-US" sz="2400" kern="1200" cap="none" baseline="0" dirty="0" smtClean="0">
                <a:solidFill>
                  <a:schemeClr val="tx1">
                    <a:lumMod val="85000"/>
                    <a:lumOff val="15000"/>
                  </a:schemeClr>
                </a:solidFill>
                <a:effectLst/>
                <a:latin typeface="+mn-lt"/>
                <a:ea typeface="+mn-ea"/>
                <a:cs typeface="+mn-cs"/>
              </a:rPr>
              <a:t>These</a:t>
            </a:r>
            <a:r>
              <a:rPr lang="en-US" sz="2400" kern="1200" cap="none" dirty="0" smtClean="0">
                <a:solidFill>
                  <a:schemeClr val="tx1">
                    <a:lumMod val="85000"/>
                    <a:lumOff val="15000"/>
                  </a:schemeClr>
                </a:solidFill>
                <a:effectLst/>
                <a:latin typeface="+mn-lt"/>
                <a:ea typeface="+mn-ea"/>
                <a:cs typeface="+mn-cs"/>
              </a:rPr>
              <a:t> cables can support up to</a:t>
            </a:r>
            <a:br>
              <a:rPr lang="en-US" sz="2400" kern="1200" cap="none" dirty="0" smtClean="0">
                <a:solidFill>
                  <a:schemeClr val="tx1">
                    <a:lumMod val="85000"/>
                    <a:lumOff val="15000"/>
                  </a:schemeClr>
                </a:solidFill>
                <a:effectLst/>
                <a:latin typeface="+mn-lt"/>
                <a:ea typeface="+mn-ea"/>
                <a:cs typeface="+mn-cs"/>
              </a:rPr>
            </a:br>
            <a:r>
              <a:rPr lang="en-US" sz="2400" kern="1200" cap="none" dirty="0" smtClean="0">
                <a:solidFill>
                  <a:schemeClr val="tx1">
                    <a:lumMod val="85000"/>
                    <a:lumOff val="15000"/>
                  </a:schemeClr>
                </a:solidFill>
                <a:effectLst/>
                <a:latin typeface="+mn-lt"/>
                <a:ea typeface="+mn-ea"/>
                <a:cs typeface="+mn-cs"/>
              </a:rPr>
              <a:t>10 amps at 12 volts DC.</a:t>
            </a:r>
            <a:endParaRPr lang="en-US" sz="3500" baseline="0" dirty="0"/>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171</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021" y="2744672"/>
            <a:ext cx="2023682" cy="1133262"/>
          </a:xfrm>
          <a:prstGeom prst="rect">
            <a:avLst/>
          </a:prstGeom>
        </p:spPr>
      </p:pic>
      <p:pic>
        <p:nvPicPr>
          <p:cNvPr id="7" name="Content Placeholder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710" y="3456290"/>
            <a:ext cx="1663782" cy="1248945"/>
          </a:xfrm>
          <a:prstGeom prst="rect">
            <a:avLst/>
          </a:prstGeom>
        </p:spPr>
      </p:pic>
      <p:pic>
        <p:nvPicPr>
          <p:cNvPr id="10" name="Content Placeholder 9"/>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a:stretch/>
        </p:blipFill>
        <p:spPr>
          <a:xfrm>
            <a:off x="6130344" y="2369772"/>
            <a:ext cx="1449747" cy="1188695"/>
          </a:xfrm>
        </p:spPr>
      </p:pic>
      <p:pic>
        <p:nvPicPr>
          <p:cNvPr id="9" name="Content Placeholder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9669" y="3100044"/>
            <a:ext cx="659883" cy="659883"/>
          </a:xfrm>
          <a:prstGeom prst="rect">
            <a:avLst/>
          </a:prstGeom>
        </p:spPr>
      </p:pic>
      <p:sp>
        <p:nvSpPr>
          <p:cNvPr id="11" name="Oval 10"/>
          <p:cNvSpPr/>
          <p:nvPr/>
        </p:nvSpPr>
        <p:spPr>
          <a:xfrm>
            <a:off x="4789729" y="4817295"/>
            <a:ext cx="785161" cy="785161"/>
          </a:xfrm>
          <a:prstGeom prst="ellipse">
            <a:avLst/>
          </a:prstGeom>
          <a:ln w="57150"/>
        </p:spPr>
        <p:style>
          <a:lnRef idx="2">
            <a:schemeClr val="accent1"/>
          </a:lnRef>
          <a:fillRef idx="1">
            <a:schemeClr val="lt1"/>
          </a:fillRef>
          <a:effectRef idx="0">
            <a:schemeClr val="accent1"/>
          </a:effectRef>
          <a:fontRef idx="minor">
            <a:schemeClr val="dk1"/>
          </a:fontRef>
        </p:style>
        <p:txBody>
          <a:bodyPr wrap="none" lIns="0" tIns="0" rIns="27432" bIns="64008" rtlCol="0" anchor="ctr"/>
          <a:lstStyle/>
          <a:p>
            <a:pPr algn="ctr"/>
            <a:r>
              <a:rPr lang="en-US" sz="1600" i="1" dirty="0" smtClean="0">
                <a:solidFill>
                  <a:schemeClr val="accent1"/>
                </a:solidFill>
                <a:latin typeface="Bebas" pitchFamily="2" charset="0"/>
              </a:rPr>
              <a:t>8+ Hr </a:t>
            </a:r>
          </a:p>
          <a:p>
            <a:pPr algn="ctr"/>
            <a:r>
              <a:rPr lang="en-US" sz="1050" i="1" dirty="0" smtClean="0">
                <a:solidFill>
                  <a:schemeClr val="accent1"/>
                </a:solidFill>
                <a:latin typeface="Bebas" pitchFamily="2" charset="0"/>
              </a:rPr>
              <a:t>recording</a:t>
            </a:r>
            <a:endParaRPr lang="en-US" sz="1050" i="1" dirty="0">
              <a:solidFill>
                <a:schemeClr val="accent1"/>
              </a:solidFill>
              <a:latin typeface="Bebas" pitchFamily="2" charset="0"/>
            </a:endParaRPr>
          </a:p>
        </p:txBody>
      </p:sp>
    </p:spTree>
    <p:extLst>
      <p:ext uri="{BB962C8B-B14F-4D97-AF65-F5344CB8AC3E}">
        <p14:creationId xmlns:p14="http://schemas.microsoft.com/office/powerpoint/2010/main" val="50020836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46" t="8710" r="7917" b="11935"/>
          <a:stretch/>
        </p:blipFill>
        <p:spPr>
          <a:xfrm>
            <a:off x="4638675" y="4149783"/>
            <a:ext cx="3234054" cy="1565217"/>
          </a:xfrm>
          <a:prstGeom prst="rect">
            <a:avLst/>
          </a:prstGeom>
        </p:spPr>
      </p:pic>
      <p:sp>
        <p:nvSpPr>
          <p:cNvPr id="2" name="Title 1"/>
          <p:cNvSpPr>
            <a:spLocks noGrp="1"/>
          </p:cNvSpPr>
          <p:nvPr>
            <p:ph type="title"/>
          </p:nvPr>
        </p:nvSpPr>
        <p:spPr/>
        <p:txBody>
          <a:bodyPr>
            <a:normAutofit fontScale="90000"/>
          </a:bodyPr>
          <a:lstStyle/>
          <a:p>
            <a:r>
              <a:rPr lang="en-US" dirty="0"/>
              <a:t>12V </a:t>
            </a:r>
            <a:r>
              <a:rPr lang="en-US" dirty="0" smtClean="0"/>
              <a:t>Battery</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lnSpcReduction="10000"/>
          </a:bodyPr>
          <a:lstStyle/>
          <a:p>
            <a:r>
              <a:rPr lang="en-US" baseline="0" dirty="0" smtClean="0"/>
              <a:t>For the 12V</a:t>
            </a:r>
            <a:r>
              <a:rPr lang="en-US" dirty="0" smtClean="0"/>
              <a:t> energy source, I purchased an </a:t>
            </a:r>
            <a:r>
              <a:rPr lang="en-US" sz="3200" dirty="0"/>
              <a:t>ExpertPower 12V 7 Amp EXP1270 Rechargeable Lead Acid </a:t>
            </a:r>
            <a:r>
              <a:rPr lang="en-US" sz="3200" dirty="0" smtClean="0"/>
              <a:t>Battery</a:t>
            </a:r>
            <a:r>
              <a:rPr lang="en-US" dirty="0" smtClean="0"/>
              <a:t> from </a:t>
            </a:r>
            <a:r>
              <a:rPr lang="en-US" sz="3200" dirty="0" smtClean="0"/>
              <a:t>ExpertPower</a:t>
            </a:r>
            <a:r>
              <a:rPr lang="en-US" dirty="0" smtClean="0"/>
              <a:t> via </a:t>
            </a:r>
            <a:r>
              <a:rPr lang="en-US" sz="3200" dirty="0" smtClean="0"/>
              <a:t>Amazon.com</a:t>
            </a:r>
            <a:endParaRPr lang="en-US" sz="3200" baseline="0" dirty="0"/>
          </a:p>
        </p:txBody>
      </p:sp>
      <p:pic>
        <p:nvPicPr>
          <p:cNvPr id="10" name="Content Placeholder 9"/>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7296883" y="3022881"/>
            <a:ext cx="1061187" cy="870101"/>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172</a:t>
            </a:fld>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913" y="2617624"/>
            <a:ext cx="1971338" cy="128662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51" y="2580771"/>
            <a:ext cx="1127906" cy="631628"/>
          </a:xfrm>
          <a:prstGeom prst="rect">
            <a:avLst/>
          </a:prstGeom>
        </p:spPr>
      </p:pic>
      <p:pic>
        <p:nvPicPr>
          <p:cNvPr id="13" name="Content Placeholder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2409" y="3507151"/>
            <a:ext cx="737050" cy="737050"/>
          </a:xfrm>
          <a:prstGeom prst="rect">
            <a:avLst/>
          </a:prstGeom>
        </p:spPr>
      </p:pic>
      <p:sp>
        <p:nvSpPr>
          <p:cNvPr id="14" name="Oval 13"/>
          <p:cNvSpPr/>
          <p:nvPr/>
        </p:nvSpPr>
        <p:spPr>
          <a:xfrm>
            <a:off x="4789729" y="4817295"/>
            <a:ext cx="785161" cy="785161"/>
          </a:xfrm>
          <a:prstGeom prst="ellipse">
            <a:avLst/>
          </a:prstGeom>
          <a:ln w="57150"/>
        </p:spPr>
        <p:style>
          <a:lnRef idx="2">
            <a:schemeClr val="accent1"/>
          </a:lnRef>
          <a:fillRef idx="1">
            <a:schemeClr val="lt1"/>
          </a:fillRef>
          <a:effectRef idx="0">
            <a:schemeClr val="accent1"/>
          </a:effectRef>
          <a:fontRef idx="minor">
            <a:schemeClr val="dk1"/>
          </a:fontRef>
        </p:style>
        <p:txBody>
          <a:bodyPr wrap="none" lIns="0" tIns="0" rIns="27432" bIns="64008" rtlCol="0" anchor="ctr"/>
          <a:lstStyle/>
          <a:p>
            <a:pPr algn="ctr"/>
            <a:r>
              <a:rPr lang="en-US" sz="1600" i="1" dirty="0" smtClean="0">
                <a:solidFill>
                  <a:schemeClr val="accent1"/>
                </a:solidFill>
                <a:latin typeface="Bebas" pitchFamily="2" charset="0"/>
              </a:rPr>
              <a:t>8+ Hr </a:t>
            </a:r>
          </a:p>
          <a:p>
            <a:pPr algn="ctr"/>
            <a:r>
              <a:rPr lang="en-US" sz="1050" i="1" dirty="0" smtClean="0">
                <a:solidFill>
                  <a:schemeClr val="accent1"/>
                </a:solidFill>
                <a:latin typeface="Bebas" pitchFamily="2" charset="0"/>
              </a:rPr>
              <a:t>recording</a:t>
            </a:r>
            <a:endParaRPr lang="en-US" sz="1050" i="1" dirty="0">
              <a:solidFill>
                <a:schemeClr val="accent1"/>
              </a:solidFill>
              <a:latin typeface="Bebas" pitchFamily="2" charset="0"/>
            </a:endParaRPr>
          </a:p>
        </p:txBody>
      </p:sp>
      <p:pic>
        <p:nvPicPr>
          <p:cNvPr id="12" name="Content Placeholder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7656" y="3649426"/>
            <a:ext cx="1936060" cy="1453334"/>
          </a:xfrm>
          <a:prstGeom prst="rect">
            <a:avLst/>
          </a:prstGeom>
        </p:spPr>
      </p:pic>
    </p:spTree>
    <p:extLst>
      <p:ext uri="{BB962C8B-B14F-4D97-AF65-F5344CB8AC3E}">
        <p14:creationId xmlns:p14="http://schemas.microsoft.com/office/powerpoint/2010/main" val="355363039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46" t="8710" r="7917" b="11935"/>
          <a:stretch/>
        </p:blipFill>
        <p:spPr>
          <a:xfrm>
            <a:off x="4638675" y="4149783"/>
            <a:ext cx="3234054" cy="1565217"/>
          </a:xfrm>
          <a:prstGeom prst="rect">
            <a:avLst/>
          </a:prstGeom>
        </p:spPr>
      </p:pic>
      <p:sp>
        <p:nvSpPr>
          <p:cNvPr id="2" name="Title 1"/>
          <p:cNvSpPr>
            <a:spLocks noGrp="1"/>
          </p:cNvSpPr>
          <p:nvPr>
            <p:ph type="title"/>
          </p:nvPr>
        </p:nvSpPr>
        <p:spPr/>
        <p:txBody>
          <a:bodyPr>
            <a:normAutofit fontScale="90000"/>
          </a:bodyPr>
          <a:lstStyle/>
          <a:p>
            <a:r>
              <a:rPr lang="en-US" dirty="0"/>
              <a:t>12V Battery</a:t>
            </a:r>
            <a:br>
              <a:rPr lang="en-US" dirty="0"/>
            </a:br>
            <a:r>
              <a:rPr lang="en-US" dirty="0"/>
              <a:t>(Equipment)</a:t>
            </a:r>
          </a:p>
        </p:txBody>
      </p:sp>
      <p:sp>
        <p:nvSpPr>
          <p:cNvPr id="3" name="Content Placeholder 2"/>
          <p:cNvSpPr>
            <a:spLocks noGrp="1"/>
          </p:cNvSpPr>
          <p:nvPr>
            <p:ph sz="half" idx="1"/>
          </p:nvPr>
        </p:nvSpPr>
        <p:spPr/>
        <p:txBody>
          <a:bodyPr>
            <a:normAutofit fontScale="92500"/>
          </a:bodyPr>
          <a:lstStyle/>
          <a:p>
            <a:r>
              <a:rPr lang="en-US" dirty="0"/>
              <a:t>This 12V battery is rated at 7 ampere-hours, based on 20 hours of steady electrical discharge.</a:t>
            </a:r>
          </a:p>
          <a:p>
            <a:r>
              <a:rPr lang="en-US" dirty="0"/>
              <a:t>This means it can deliver 84 watt-hours of energy</a:t>
            </a:r>
            <a:br>
              <a:rPr lang="en-US" dirty="0"/>
            </a:br>
            <a:r>
              <a:rPr lang="en-US" dirty="0"/>
              <a:t>(or about 300 kilojoules)</a:t>
            </a:r>
            <a:br>
              <a:rPr lang="en-US" dirty="0"/>
            </a:br>
            <a:r>
              <a:rPr lang="en-US" dirty="0"/>
              <a:t>over a 20 hour period</a:t>
            </a:r>
            <a:br>
              <a:rPr lang="en-US" dirty="0"/>
            </a:br>
            <a:r>
              <a:rPr lang="en-US" dirty="0"/>
              <a:t>(an average of 4.2 watts).</a:t>
            </a:r>
          </a:p>
        </p:txBody>
      </p:sp>
      <p:pic>
        <p:nvPicPr>
          <p:cNvPr id="10" name="Content Placeholder 9"/>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7296883" y="3022881"/>
            <a:ext cx="1061187" cy="870101"/>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173</a:t>
            </a:fld>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913" y="2617624"/>
            <a:ext cx="1971338" cy="128662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51" y="2580771"/>
            <a:ext cx="1127906" cy="631628"/>
          </a:xfrm>
          <a:prstGeom prst="rect">
            <a:avLst/>
          </a:prstGeom>
        </p:spPr>
      </p:pic>
      <p:pic>
        <p:nvPicPr>
          <p:cNvPr id="13" name="Content Placeholder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2409" y="3507151"/>
            <a:ext cx="737050" cy="737050"/>
          </a:xfrm>
          <a:prstGeom prst="rect">
            <a:avLst/>
          </a:prstGeom>
        </p:spPr>
      </p:pic>
      <p:sp>
        <p:nvSpPr>
          <p:cNvPr id="14" name="Oval 13"/>
          <p:cNvSpPr/>
          <p:nvPr/>
        </p:nvSpPr>
        <p:spPr>
          <a:xfrm>
            <a:off x="4789729" y="4817295"/>
            <a:ext cx="785161" cy="785161"/>
          </a:xfrm>
          <a:prstGeom prst="ellipse">
            <a:avLst/>
          </a:prstGeom>
          <a:ln w="57150"/>
        </p:spPr>
        <p:style>
          <a:lnRef idx="2">
            <a:schemeClr val="accent1"/>
          </a:lnRef>
          <a:fillRef idx="1">
            <a:schemeClr val="lt1"/>
          </a:fillRef>
          <a:effectRef idx="0">
            <a:schemeClr val="accent1"/>
          </a:effectRef>
          <a:fontRef idx="minor">
            <a:schemeClr val="dk1"/>
          </a:fontRef>
        </p:style>
        <p:txBody>
          <a:bodyPr wrap="none" lIns="0" tIns="0" rIns="27432" bIns="64008" rtlCol="0" anchor="ctr"/>
          <a:lstStyle/>
          <a:p>
            <a:pPr algn="ctr"/>
            <a:r>
              <a:rPr lang="en-US" sz="1600" i="1" dirty="0" smtClean="0">
                <a:solidFill>
                  <a:schemeClr val="accent1"/>
                </a:solidFill>
                <a:latin typeface="Bebas" pitchFamily="2" charset="0"/>
              </a:rPr>
              <a:t>8+ Hr </a:t>
            </a:r>
          </a:p>
          <a:p>
            <a:pPr algn="ctr"/>
            <a:r>
              <a:rPr lang="en-US" sz="1050" i="1" dirty="0" smtClean="0">
                <a:solidFill>
                  <a:schemeClr val="accent1"/>
                </a:solidFill>
                <a:latin typeface="Bebas" pitchFamily="2" charset="0"/>
              </a:rPr>
              <a:t>recording</a:t>
            </a:r>
            <a:endParaRPr lang="en-US" sz="1050" i="1" dirty="0">
              <a:solidFill>
                <a:schemeClr val="accent1"/>
              </a:solidFill>
              <a:latin typeface="Bebas" pitchFamily="2" charset="0"/>
            </a:endParaRPr>
          </a:p>
        </p:txBody>
      </p:sp>
      <p:pic>
        <p:nvPicPr>
          <p:cNvPr id="12" name="Content Placeholder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7656" y="3649426"/>
            <a:ext cx="1936060" cy="1453334"/>
          </a:xfrm>
          <a:prstGeom prst="rect">
            <a:avLst/>
          </a:prstGeom>
        </p:spPr>
      </p:pic>
    </p:spTree>
    <p:extLst>
      <p:ext uri="{BB962C8B-B14F-4D97-AF65-F5344CB8AC3E}">
        <p14:creationId xmlns:p14="http://schemas.microsoft.com/office/powerpoint/2010/main" val="195194553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7705931" y="2958251"/>
            <a:ext cx="530352" cy="434852"/>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561" y="2760346"/>
            <a:ext cx="987552" cy="64454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634" y="2739014"/>
            <a:ext cx="557784" cy="312359"/>
          </a:xfrm>
          <a:prstGeom prst="rect">
            <a:avLst/>
          </a:prstGeom>
        </p:spPr>
      </p:pic>
      <p:pic>
        <p:nvPicPr>
          <p:cNvPr id="12" name="Content Placeholder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0087" y="3273862"/>
            <a:ext cx="969264" cy="727593"/>
          </a:xfrm>
          <a:prstGeom prst="rect">
            <a:avLst/>
          </a:prstGeom>
        </p:spPr>
      </p:pic>
      <p:pic>
        <p:nvPicPr>
          <p:cNvPr id="13" name="Content Placeholder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4405" y="3202958"/>
            <a:ext cx="365760" cy="365760"/>
          </a:xfrm>
          <a:prstGeom prst="rect">
            <a:avLst/>
          </a:prstGeom>
        </p:spPr>
      </p:pic>
      <p:pic>
        <p:nvPicPr>
          <p:cNvPr id="8" name="Content Placeholder 6"/>
          <p:cNvPicPr>
            <a:picLocks noChangeAspect="1"/>
          </p:cNvPicPr>
          <p:nvPr/>
        </p:nvPicPr>
        <p:blipFill rotWithShape="1">
          <a:blip r:embed="rId8">
            <a:extLst>
              <a:ext uri="{28A0092B-C50C-407E-A947-70E740481C1C}">
                <a14:useLocalDpi xmlns:a14="http://schemas.microsoft.com/office/drawing/2010/main" val="0"/>
              </a:ext>
            </a:extLst>
          </a:blip>
          <a:srcRect l="-146" t="8710" r="7917" b="11935"/>
          <a:stretch/>
        </p:blipFill>
        <p:spPr>
          <a:xfrm>
            <a:off x="4638675" y="4149783"/>
            <a:ext cx="3234054" cy="1565217"/>
          </a:xfrm>
          <a:prstGeom prst="rect">
            <a:avLst/>
          </a:prstGeom>
        </p:spPr>
      </p:pic>
      <p:sp>
        <p:nvSpPr>
          <p:cNvPr id="2" name="Title 1"/>
          <p:cNvSpPr>
            <a:spLocks noGrp="1"/>
          </p:cNvSpPr>
          <p:nvPr>
            <p:ph type="title"/>
          </p:nvPr>
        </p:nvSpPr>
        <p:spPr/>
        <p:txBody>
          <a:bodyPr>
            <a:normAutofit fontScale="90000"/>
          </a:bodyPr>
          <a:lstStyle/>
          <a:p>
            <a:r>
              <a:rPr lang="en-US" dirty="0" smtClean="0"/>
              <a:t>Battery Enclosure</a:t>
            </a:r>
            <a:r>
              <a:rPr lang="en-US" dirty="0"/>
              <a:t/>
            </a:r>
            <a:br>
              <a:rPr lang="en-US" dirty="0"/>
            </a:br>
            <a:r>
              <a:rPr lang="en-US" dirty="0"/>
              <a:t>(Equipment)</a:t>
            </a:r>
          </a:p>
        </p:txBody>
      </p:sp>
      <p:sp>
        <p:nvSpPr>
          <p:cNvPr id="3" name="Content Placeholder 2"/>
          <p:cNvSpPr>
            <a:spLocks noGrp="1"/>
          </p:cNvSpPr>
          <p:nvPr>
            <p:ph sz="half" idx="1"/>
          </p:nvPr>
        </p:nvSpPr>
        <p:spPr/>
        <p:txBody>
          <a:bodyPr>
            <a:normAutofit fontScale="92500" lnSpcReduction="20000"/>
          </a:bodyPr>
          <a:lstStyle/>
          <a:p>
            <a:r>
              <a:rPr lang="en-US" dirty="0" smtClean="0"/>
              <a:t>In order to protect the battery and inverter from the outside elements, I purchased the </a:t>
            </a:r>
            <a:r>
              <a:rPr lang="en-US" sz="3500" dirty="0" smtClean="0"/>
              <a:t>NOCO </a:t>
            </a:r>
            <a:r>
              <a:rPr lang="en-US" sz="3500" dirty="0"/>
              <a:t>HM318BKS Group 24-31 Snap-Top Battery </a:t>
            </a:r>
            <a:r>
              <a:rPr lang="en-US" sz="3500" dirty="0" smtClean="0"/>
              <a:t>Box</a:t>
            </a:r>
            <a:r>
              <a:rPr lang="en-US" dirty="0" smtClean="0"/>
              <a:t> from </a:t>
            </a:r>
            <a:r>
              <a:rPr lang="en-US" sz="3500" dirty="0" smtClean="0"/>
              <a:t>NOCO</a:t>
            </a:r>
            <a:r>
              <a:rPr lang="en-US" dirty="0" smtClean="0"/>
              <a:t> via </a:t>
            </a:r>
            <a:r>
              <a:rPr lang="en-US" sz="3500" dirty="0" smtClean="0"/>
              <a:t>Amazon.com</a:t>
            </a:r>
            <a:endParaRPr lang="en-US" sz="3500" dirty="0"/>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174</a:t>
            </a:fld>
            <a:endParaRPr lang="en-US" dirty="0"/>
          </a:p>
        </p:txBody>
      </p:sp>
      <p:sp>
        <p:nvSpPr>
          <p:cNvPr id="14" name="Oval 13"/>
          <p:cNvSpPr/>
          <p:nvPr/>
        </p:nvSpPr>
        <p:spPr>
          <a:xfrm>
            <a:off x="4789729" y="4817295"/>
            <a:ext cx="785161" cy="785161"/>
          </a:xfrm>
          <a:prstGeom prst="ellipse">
            <a:avLst/>
          </a:prstGeom>
          <a:ln w="57150"/>
        </p:spPr>
        <p:style>
          <a:lnRef idx="2">
            <a:schemeClr val="accent1"/>
          </a:lnRef>
          <a:fillRef idx="1">
            <a:schemeClr val="lt1"/>
          </a:fillRef>
          <a:effectRef idx="0">
            <a:schemeClr val="accent1"/>
          </a:effectRef>
          <a:fontRef idx="minor">
            <a:schemeClr val="dk1"/>
          </a:fontRef>
        </p:style>
        <p:txBody>
          <a:bodyPr wrap="none" lIns="0" tIns="0" rIns="27432" bIns="64008" rtlCol="0" anchor="ctr"/>
          <a:lstStyle/>
          <a:p>
            <a:pPr algn="ctr"/>
            <a:r>
              <a:rPr lang="en-US" sz="1600" i="1" dirty="0" smtClean="0">
                <a:solidFill>
                  <a:schemeClr val="accent1"/>
                </a:solidFill>
                <a:latin typeface="Bebas" pitchFamily="2" charset="0"/>
              </a:rPr>
              <a:t>8+ Hr </a:t>
            </a:r>
          </a:p>
          <a:p>
            <a:pPr algn="ctr"/>
            <a:r>
              <a:rPr lang="en-US" sz="1050" i="1" dirty="0" smtClean="0">
                <a:solidFill>
                  <a:schemeClr val="accent1"/>
                </a:solidFill>
                <a:latin typeface="Bebas" pitchFamily="2" charset="0"/>
              </a:rPr>
              <a:t>recording</a:t>
            </a:r>
            <a:endParaRPr lang="en-US" sz="1050" i="1" dirty="0">
              <a:solidFill>
                <a:schemeClr val="accent1"/>
              </a:solidFill>
              <a:latin typeface="Bebas" pitchFamily="2" charset="0"/>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9736" y="2572883"/>
            <a:ext cx="2135042" cy="2135042"/>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3539" y="4306433"/>
            <a:ext cx="1136043" cy="1136043"/>
          </a:xfrm>
          <a:prstGeom prst="rect">
            <a:avLst/>
          </a:prstGeom>
        </p:spPr>
      </p:pic>
    </p:spTree>
    <p:extLst>
      <p:ext uri="{BB962C8B-B14F-4D97-AF65-F5344CB8AC3E}">
        <p14:creationId xmlns:p14="http://schemas.microsoft.com/office/powerpoint/2010/main" val="297064293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Tripod</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a:bodyPr>
          <a:lstStyle/>
          <a:p>
            <a:r>
              <a:rPr lang="en-US" dirty="0" smtClean="0"/>
              <a:t>To record stable video of the S.H.O. Drive from a distance, I will attach the camcorder to a </a:t>
            </a:r>
            <a:r>
              <a:rPr lang="en-US" sz="3200" dirty="0" smtClean="0"/>
              <a:t>72” Tripod</a:t>
            </a:r>
            <a:r>
              <a:rPr lang="en-US" dirty="0" smtClean="0"/>
              <a:t> that I purchased from </a:t>
            </a:r>
            <a:r>
              <a:rPr lang="en-US" sz="3200" dirty="0" smtClean="0"/>
              <a:t>ButterflyPhoto</a:t>
            </a:r>
            <a:r>
              <a:rPr lang="en-US" dirty="0" smtClean="0"/>
              <a:t> via </a:t>
            </a:r>
            <a:r>
              <a:rPr lang="en-US" sz="3200" dirty="0" smtClean="0"/>
              <a:t>Amazon.com</a:t>
            </a:r>
            <a:endParaRPr lang="en-US" sz="3200" dirty="0"/>
          </a:p>
        </p:txBody>
      </p:sp>
      <p:pic>
        <p:nvPicPr>
          <p:cNvPr id="7"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a:stretch/>
        </p:blipFill>
        <p:spPr>
          <a:xfrm>
            <a:off x="4949825" y="2542381"/>
            <a:ext cx="293687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175</a:t>
            </a:fld>
            <a:endParaRPr lang="en-US" dirty="0"/>
          </a:p>
        </p:txBody>
      </p:sp>
    </p:spTree>
    <p:extLst>
      <p:ext uri="{BB962C8B-B14F-4D97-AF65-F5344CB8AC3E}">
        <p14:creationId xmlns:p14="http://schemas.microsoft.com/office/powerpoint/2010/main" val="295628589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Multi-hour Test</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Testing)</a:t>
            </a:r>
            <a:endParaRPr lang="en-US" dirty="0"/>
          </a:p>
        </p:txBody>
      </p:sp>
      <p:sp>
        <p:nvSpPr>
          <p:cNvPr id="9" name="Content Placeholder 8"/>
          <p:cNvSpPr>
            <a:spLocks noGrp="1"/>
          </p:cNvSpPr>
          <p:nvPr>
            <p:ph sz="half" idx="1"/>
          </p:nvPr>
        </p:nvSpPr>
        <p:spPr/>
        <p:txBody>
          <a:bodyPr>
            <a:normAutofit fontScale="85000" lnSpcReduction="10000"/>
          </a:bodyPr>
          <a:lstStyle/>
          <a:p>
            <a:r>
              <a:rPr lang="en-US" dirty="0" smtClean="0"/>
              <a:t>The following will be tested:</a:t>
            </a:r>
          </a:p>
          <a:p>
            <a:pPr lvl="1"/>
            <a:r>
              <a:rPr lang="en-US" dirty="0" smtClean="0"/>
              <a:t>Resistance</a:t>
            </a:r>
          </a:p>
          <a:p>
            <a:pPr lvl="1"/>
            <a:r>
              <a:rPr lang="en-US" dirty="0" smtClean="0"/>
              <a:t>Inductance [ f(position) ]</a:t>
            </a:r>
          </a:p>
          <a:p>
            <a:pPr lvl="1"/>
            <a:r>
              <a:rPr lang="en-US" dirty="0" smtClean="0"/>
              <a:t>R.M.S. Voltage [ f(r.p.m.) ]</a:t>
            </a:r>
          </a:p>
          <a:p>
            <a:pPr lvl="1"/>
            <a:r>
              <a:rPr lang="en-US" dirty="0" smtClean="0"/>
              <a:t>Rotational Speed</a:t>
            </a:r>
          </a:p>
          <a:p>
            <a:pPr lvl="1"/>
            <a:r>
              <a:rPr lang="en-US" dirty="0" smtClean="0"/>
              <a:t>R.M.S. Current</a:t>
            </a:r>
          </a:p>
          <a:p>
            <a:pPr lvl="1"/>
            <a:r>
              <a:rPr lang="en-US" dirty="0" smtClean="0"/>
              <a:t>Temperature [ +references</a:t>
            </a:r>
            <a:r>
              <a:rPr lang="en-US" dirty="0"/>
              <a:t> </a:t>
            </a:r>
            <a:r>
              <a:rPr lang="en-US" dirty="0" smtClean="0"/>
              <a:t>]</a:t>
            </a:r>
          </a:p>
          <a:p>
            <a:r>
              <a:rPr lang="en-US" i="1" dirty="0" smtClean="0"/>
              <a:t>Refer to procedure laid out in Phase 4.</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176</a:t>
            </a:fld>
            <a:endParaRPr lang="en-US" dirty="0"/>
          </a:p>
        </p:txBody>
      </p:sp>
    </p:spTree>
    <p:extLst>
      <p:ext uri="{BB962C8B-B14F-4D97-AF65-F5344CB8AC3E}">
        <p14:creationId xmlns:p14="http://schemas.microsoft.com/office/powerpoint/2010/main" val="257378916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Phase</a:t>
            </a:r>
            <a:r>
              <a:rPr lang="en-US" baseline="0" dirty="0" smtClean="0"/>
              <a:t> 1…</a:t>
            </a:r>
            <a:endParaRPr lang="en-US" dirty="0"/>
          </a:p>
        </p:txBody>
      </p:sp>
      <p:sp>
        <p:nvSpPr>
          <p:cNvPr id="3" name="Content Placeholder 2"/>
          <p:cNvSpPr>
            <a:spLocks noGrp="1"/>
          </p:cNvSpPr>
          <p:nvPr>
            <p:ph idx="1"/>
          </p:nvPr>
        </p:nvSpPr>
        <p:spPr/>
        <p:txBody>
          <a:bodyPr>
            <a:normAutofit/>
          </a:bodyPr>
          <a:lstStyle/>
          <a:p>
            <a:r>
              <a:rPr lang="en-US" dirty="0" smtClean="0"/>
              <a:t>First</a:t>
            </a:r>
            <a:r>
              <a:rPr lang="en-US" baseline="0" dirty="0" smtClean="0"/>
              <a:t> on the list is to create </a:t>
            </a:r>
            <a:r>
              <a:rPr lang="en-US" sz="3500" dirty="0" smtClean="0"/>
              <a:t>holes</a:t>
            </a:r>
            <a:r>
              <a:rPr lang="en-US" baseline="0" dirty="0" smtClean="0"/>
              <a:t> which will hold bearings for the S.H.O. Drive.</a:t>
            </a:r>
          </a:p>
          <a:p>
            <a:r>
              <a:rPr lang="en-US" baseline="0" dirty="0" smtClean="0"/>
              <a:t>Second is to install </a:t>
            </a:r>
            <a:r>
              <a:rPr lang="en-US" sz="3500" baseline="0" dirty="0" smtClean="0"/>
              <a:t>brass hinges</a:t>
            </a:r>
            <a:r>
              <a:rPr lang="en-US" dirty="0" smtClean="0"/>
              <a:t> </a:t>
            </a:r>
            <a:r>
              <a:rPr lang="en-US" baseline="0" dirty="0" smtClean="0"/>
              <a:t>which will connect the wood panels to the wood base.</a:t>
            </a:r>
          </a:p>
          <a:p>
            <a:r>
              <a:rPr lang="en-US" baseline="0" dirty="0" smtClean="0"/>
              <a:t>And third is to install </a:t>
            </a:r>
            <a:r>
              <a:rPr lang="en-US" sz="3500" dirty="0" smtClean="0"/>
              <a:t>square nuts</a:t>
            </a:r>
            <a:r>
              <a:rPr lang="en-US" baseline="0" dirty="0" smtClean="0"/>
              <a:t> onto the shaft.</a:t>
            </a:r>
          </a:p>
        </p:txBody>
      </p:sp>
      <p:sp>
        <p:nvSpPr>
          <p:cNvPr id="4" name="Slide Number Placeholder 3"/>
          <p:cNvSpPr>
            <a:spLocks noGrp="1"/>
          </p:cNvSpPr>
          <p:nvPr>
            <p:ph type="sldNum" sz="quarter" idx="12"/>
          </p:nvPr>
        </p:nvSpPr>
        <p:spPr>
          <a:xfrm>
            <a:off x="7504953" y="6578600"/>
            <a:ext cx="1639047" cy="279400"/>
          </a:xfrm>
          <a:prstGeom prst="rect">
            <a:avLst/>
          </a:prstGeom>
        </p:spPr>
        <p:txBody>
          <a:bodyPr/>
          <a:lstStyle/>
          <a:p>
            <a:fld id="{E97799C9-84D9-46D2-A11E-BCF8A720529D}" type="slidenum">
              <a:rPr lang="en-US" smtClean="0"/>
              <a:t>18</a:t>
            </a:fld>
            <a:endParaRPr lang="en-US" dirty="0"/>
          </a:p>
        </p:txBody>
      </p:sp>
    </p:spTree>
    <p:extLst>
      <p:ext uri="{BB962C8B-B14F-4D97-AF65-F5344CB8AC3E}">
        <p14:creationId xmlns:p14="http://schemas.microsoft.com/office/powerpoint/2010/main" val="273153158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kern="1200" cap="none" baseline="0" dirty="0" smtClean="0">
                <a:ln w="3175" cmpd="sng">
                  <a:noFill/>
                </a:ln>
                <a:solidFill>
                  <a:schemeClr val="tx1">
                    <a:lumMod val="85000"/>
                    <a:lumOff val="15000"/>
                  </a:schemeClr>
                </a:solidFill>
                <a:effectLst/>
                <a:latin typeface="+mj-lt"/>
                <a:ea typeface="+mj-ea"/>
                <a:cs typeface="+mj-cs"/>
              </a:rPr>
              <a:t>2 Barn </a:t>
            </a:r>
            <a:r>
              <a:rPr lang="en-US" sz="4000" kern="1200" cap="none" dirty="0" smtClean="0">
                <a:ln w="3175" cmpd="sng">
                  <a:noFill/>
                </a:ln>
                <a:solidFill>
                  <a:schemeClr val="tx1">
                    <a:lumMod val="85000"/>
                    <a:lumOff val="15000"/>
                  </a:schemeClr>
                </a:solidFill>
                <a:effectLst/>
                <a:latin typeface="+mj-lt"/>
                <a:ea typeface="+mj-ea"/>
                <a:cs typeface="+mj-cs"/>
              </a:rPr>
              <a:t>Bird</a:t>
            </a:r>
            <a:r>
              <a:rPr lang="en-US" sz="4000" kern="1200" cap="none" baseline="0" dirty="0" smtClean="0">
                <a:ln w="3175" cmpd="sng">
                  <a:noFill/>
                </a:ln>
                <a:solidFill>
                  <a:schemeClr val="tx1">
                    <a:lumMod val="85000"/>
                    <a:lumOff val="15000"/>
                  </a:schemeClr>
                </a:solidFill>
                <a:effectLst/>
                <a:latin typeface="+mj-lt"/>
                <a:ea typeface="+mj-ea"/>
                <a:cs typeface="+mj-cs"/>
              </a:rPr>
              <a:t>house Kits</a:t>
            </a:r>
            <a:br>
              <a:rPr lang="en-US" sz="4000" kern="1200" cap="none" baseline="0" dirty="0" smtClean="0">
                <a:ln w="3175" cmpd="sng">
                  <a:noFill/>
                </a:ln>
                <a:solidFill>
                  <a:schemeClr val="tx1">
                    <a:lumMod val="85000"/>
                    <a:lumOff val="15000"/>
                  </a:schemeClr>
                </a:solidFill>
                <a:effectLst/>
                <a:latin typeface="+mj-lt"/>
                <a:ea typeface="+mj-ea"/>
                <a:cs typeface="+mj-cs"/>
              </a:rPr>
            </a:br>
            <a:r>
              <a:rPr lang="en-US" sz="4000" kern="1200" cap="none" baseline="0" dirty="0" smtClean="0">
                <a:ln w="3175" cmpd="sng">
                  <a:noFill/>
                </a:ln>
                <a:solidFill>
                  <a:schemeClr val="tx1">
                    <a:lumMod val="85000"/>
                    <a:lumOff val="15000"/>
                  </a:schemeClr>
                </a:solidFill>
                <a:effectLst/>
                <a:latin typeface="+mj-lt"/>
                <a:ea typeface="+mj-ea"/>
                <a:cs typeface="+mj-cs"/>
              </a:rPr>
              <a:t>(</a:t>
            </a:r>
            <a:r>
              <a:rPr lang="en-US" dirty="0" smtClean="0"/>
              <a:t>Phase 1 Parts)</a:t>
            </a:r>
            <a:endParaRPr lang="en-US" dirty="0"/>
          </a:p>
        </p:txBody>
      </p:sp>
      <p:sp>
        <p:nvSpPr>
          <p:cNvPr id="3" name="Content Placeholder 2"/>
          <p:cNvSpPr>
            <a:spLocks noGrp="1"/>
          </p:cNvSpPr>
          <p:nvPr>
            <p:ph sz="half" idx="1"/>
          </p:nvPr>
        </p:nvSpPr>
        <p:spPr/>
        <p:txBody>
          <a:bodyPr>
            <a:normAutofit fontScale="77500" lnSpcReduction="20000"/>
          </a:bodyPr>
          <a:lstStyle/>
          <a:p>
            <a:pPr lvl="0"/>
            <a:r>
              <a:rPr lang="en-US" dirty="0" smtClean="0"/>
              <a:t>The wood panels I will be using will</a:t>
            </a:r>
            <a:r>
              <a:rPr lang="en-US" baseline="0" dirty="0" smtClean="0"/>
              <a:t> come from</a:t>
            </a:r>
            <a:br>
              <a:rPr lang="en-US" baseline="0" dirty="0" smtClean="0"/>
            </a:br>
            <a:r>
              <a:rPr lang="en-US" sz="4100" dirty="0" smtClean="0"/>
              <a:t>2 SawDust Bros. </a:t>
            </a:r>
            <a:r>
              <a:rPr lang="en-US" sz="4100" dirty="0"/>
              <a:t>Birdhouse </a:t>
            </a:r>
            <a:r>
              <a:rPr lang="en-US" sz="4100" dirty="0" smtClean="0"/>
              <a:t>Kits</a:t>
            </a:r>
            <a:r>
              <a:rPr lang="en-US" dirty="0" smtClean="0"/>
              <a:t> </a:t>
            </a:r>
            <a:r>
              <a:rPr lang="en-US" dirty="0"/>
              <a:t>which I obtained from </a:t>
            </a:r>
            <a:r>
              <a:rPr lang="en-US" sz="4100" dirty="0" smtClean="0"/>
              <a:t>Woodcraft</a:t>
            </a:r>
            <a:r>
              <a:rPr lang="en-US" dirty="0" smtClean="0"/>
              <a:t>.</a:t>
            </a:r>
          </a:p>
          <a:p>
            <a:pPr lvl="0"/>
            <a:r>
              <a:rPr lang="en-US" dirty="0" smtClean="0"/>
              <a:t>Why birdhouse kits? </a:t>
            </a:r>
            <a:r>
              <a:rPr lang="en-US" dirty="0"/>
              <a:t>Well </a:t>
            </a:r>
            <a:r>
              <a:rPr lang="en-US" dirty="0" smtClean="0"/>
              <a:t>each </a:t>
            </a:r>
            <a:r>
              <a:rPr lang="en-US" dirty="0"/>
              <a:t>birdhouse kit </a:t>
            </a:r>
            <a:r>
              <a:rPr lang="en-US" dirty="0" smtClean="0"/>
              <a:t>is packed with </a:t>
            </a:r>
            <a:r>
              <a:rPr lang="en-US" dirty="0"/>
              <a:t>many pieces of wood of various sizes, </a:t>
            </a:r>
            <a:r>
              <a:rPr lang="en-US" dirty="0" smtClean="0"/>
              <a:t>which I may use in the future.</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64336" y="2777729"/>
            <a:ext cx="2482453" cy="2482453"/>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19</a:t>
            </a:fld>
            <a:endParaRPr lang="en-US" dirty="0"/>
          </a:p>
        </p:txBody>
      </p:sp>
    </p:spTree>
    <p:extLst>
      <p:ext uri="{BB962C8B-B14F-4D97-AF65-F5344CB8AC3E}">
        <p14:creationId xmlns:p14="http://schemas.microsoft.com/office/powerpoint/2010/main" val="119050125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Measuring Devices</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fontScale="92500"/>
          </a:bodyPr>
          <a:lstStyle/>
          <a:p>
            <a:r>
              <a:rPr lang="en-US" dirty="0" smtClean="0"/>
              <a:t>This project involves many measuring devices, including analog and digital thermometers, a laser tachometer, a Milli-Ohm meter, an RMS meter, a LC meter, an Anemometer, a magnetic pole detector,</a:t>
            </a:r>
            <a:br>
              <a:rPr lang="en-US" dirty="0" smtClean="0"/>
            </a:br>
            <a:r>
              <a:rPr lang="en-US" dirty="0" smtClean="0"/>
              <a:t>and a metal detector.</a:t>
            </a:r>
            <a:endParaRPr lang="en-US" dirty="0"/>
          </a:p>
        </p:txBody>
      </p:sp>
      <p:pic>
        <p:nvPicPr>
          <p:cNvPr id="13" name="Content Placeholder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50143" y="5014917"/>
            <a:ext cx="1396327" cy="883177"/>
          </a:xfrm>
        </p:spPr>
      </p:pic>
      <p:sp>
        <p:nvSpPr>
          <p:cNvPr id="5" name="Slide Number Placeholder 4"/>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2</a:t>
            </a:fld>
            <a:endParaRPr lang="en-US" dirty="0"/>
          </a:p>
        </p:txBody>
      </p:sp>
      <p:pic>
        <p:nvPicPr>
          <p:cNvPr id="14"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152" y="2346002"/>
            <a:ext cx="1627311" cy="1627311"/>
          </a:xfrm>
          <a:prstGeom prst="rect">
            <a:avLst/>
          </a:prstGeom>
        </p:spPr>
      </p:pic>
      <p:pic>
        <p:nvPicPr>
          <p:cNvPr id="16"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124" y="3611955"/>
            <a:ext cx="1456374" cy="1456374"/>
          </a:xfrm>
          <a:prstGeom prst="rect">
            <a:avLst/>
          </a:prstGeom>
        </p:spPr>
      </p:pic>
      <p:pic>
        <p:nvPicPr>
          <p:cNvPr id="17"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7271" y="4181496"/>
            <a:ext cx="1614681" cy="1524259"/>
          </a:xfrm>
          <a:prstGeom prst="rect">
            <a:avLst/>
          </a:prstGeom>
        </p:spPr>
      </p:pic>
      <p:pic>
        <p:nvPicPr>
          <p:cNvPr id="18" name="Content Placeholder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7244" y="2589216"/>
            <a:ext cx="834009" cy="1820981"/>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9302" y1="13067" x2="9302" y2="13067"/>
                        <a14:foregroundMark x1="10982" y1="25267" x2="10982" y2="25267"/>
                        <a14:foregroundMark x1="11240" y1="37800" x2="11240" y2="37800"/>
                        <a14:foregroundMark x1="14987" y1="57800" x2="14987" y2="57800"/>
                        <a14:foregroundMark x1="16150" y1="73200" x2="16150" y2="73200"/>
                        <a14:foregroundMark x1="15504" y1="85133" x2="15762" y2="85533"/>
                        <a14:foregroundMark x1="15762" y1="93467" x2="15762" y2="93467"/>
                        <a14:foregroundMark x1="74548" y1="98333" x2="75840" y2="98067"/>
                        <a14:foregroundMark x1="82558" y1="91667" x2="82558" y2="91667"/>
                        <a14:foregroundMark x1="84755" y1="81800" x2="84755" y2="81133"/>
                        <a14:foregroundMark x1="84755" y1="80000" x2="85271" y2="78600"/>
                        <a14:foregroundMark x1="87209" y1="65267" x2="87209" y2="64467"/>
                        <a14:foregroundMark x1="87209" y1="63067" x2="87209" y2="61000"/>
                        <a14:foregroundMark x1="87984" y1="51800" x2="89276" y2="48200"/>
                        <a14:foregroundMark x1="91731" y1="38333" x2="91731" y2="36000"/>
                        <a14:foregroundMark x1="91731" y1="26533" x2="91731" y2="26533"/>
                        <a14:foregroundMark x1="91731" y1="18200" x2="91731" y2="17200"/>
                        <a14:foregroundMark x1="90439" y1="9333" x2="90439" y2="9333"/>
                        <a14:foregroundMark x1="38760" y1="3200" x2="38760" y2="3200"/>
                        <a14:foregroundMark x1="15762" y1="3733" x2="15762" y2="3733"/>
                        <a14:foregroundMark x1="89018" y1="59600" x2="89018" y2="59600"/>
                        <a14:foregroundMark x1="89276" y1="59333" x2="89793" y2="58867"/>
                        <a14:foregroundMark x1="89535" y1="41267" x2="89535" y2="41267"/>
                        <a14:foregroundMark x1="93023" y1="32067" x2="93023" y2="32067"/>
                        <a14:foregroundMark x1="93023" y1="30267" x2="93023" y2="29867"/>
                        <a14:foregroundMark x1="92765" y1="23067" x2="92765" y2="21800"/>
                        <a14:foregroundMark x1="92765" y1="19467" x2="93282" y2="19000"/>
                        <a14:foregroundMark x1="93023" y1="13867" x2="93023" y2="13867"/>
                        <a14:foregroundMark x1="93023" y1="9000" x2="93023" y2="9000"/>
                        <a14:foregroundMark x1="91473" y1="6267" x2="91473" y2="6267"/>
                        <a14:foregroundMark x1="87726" y1="5667" x2="87726" y2="5667"/>
                        <a14:foregroundMark x1="71318" y1="4867" x2="71318" y2="4867"/>
                        <a14:foregroundMark x1="70413" y1="4867" x2="70413" y2="4867"/>
                        <a14:foregroundMark x1="54910" y1="3600" x2="54910" y2="3600"/>
                        <a14:foregroundMark x1="49225" y1="3600" x2="47028" y2="3600"/>
                        <a14:foregroundMark x1="30362" y1="4000" x2="30362" y2="4000"/>
                        <a14:foregroundMark x1="14470" y1="4200" x2="14470" y2="4200"/>
                        <a14:foregroundMark x1="9302" y1="6933" x2="9302" y2="6933"/>
                        <a14:foregroundMark x1="10724" y1="13733" x2="10982" y2="14200"/>
                        <a14:foregroundMark x1="9690" y1="23333" x2="9690" y2="23333"/>
                        <a14:foregroundMark x1="9302" y1="30400" x2="9302" y2="31000"/>
                        <a14:foregroundMark x1="9302" y1="35867" x2="9302" y2="35867"/>
                        <a14:foregroundMark x1="8786" y1="38067" x2="8786" y2="40000"/>
                        <a14:foregroundMark x1="9690" y1="44467" x2="9690" y2="45000"/>
                        <a14:foregroundMark x1="10207" y1="50133" x2="10207" y2="50667"/>
                        <a14:foregroundMark x1="10724" y1="51400" x2="11499" y2="53600"/>
                        <a14:foregroundMark x1="12016" y1="60667" x2="12016" y2="60667"/>
                        <a14:foregroundMark x1="12532" y1="62667" x2="13437" y2="63867"/>
                        <a14:foregroundMark x1="13437" y1="68333" x2="13695" y2="68867"/>
                        <a14:foregroundMark x1="14987" y1="73467" x2="15245" y2="73867"/>
                        <a14:foregroundMark x1="15504" y1="76667" x2="15762" y2="77533"/>
                        <a14:foregroundMark x1="16408" y1="78600" x2="16408" y2="79200"/>
                        <a14:foregroundMark x1="15762" y1="81133" x2="15762" y2="81667"/>
                        <a14:foregroundMark x1="16408" y1="85667" x2="16408" y2="85667"/>
                        <a14:foregroundMark x1="18217" y1="90867" x2="18217" y2="91533"/>
                        <a14:foregroundMark x1="18217" y1="94733" x2="18217" y2="94733"/>
                        <a14:foregroundMark x1="18217" y1="95667" x2="18475" y2="96667"/>
                        <a14:foregroundMark x1="25194" y1="97533" x2="25194" y2="97533"/>
                        <a14:foregroundMark x1="27907" y1="97933" x2="29070" y2="97933"/>
                        <a14:foregroundMark x1="41602" y1="97933" x2="41602" y2="97933"/>
                        <a14:foregroundMark x1="51680" y1="97933" x2="53230" y2="97933"/>
                        <a14:foregroundMark x1="60207" y1="98467" x2="60982" y2="98600"/>
                        <a14:foregroundMark x1="66408" y1="98467" x2="68605" y2="98467"/>
                        <a14:foregroundMark x1="76873" y1="97667" x2="79587" y2="97667"/>
                        <a14:foregroundMark x1="82817" y1="97667" x2="82817" y2="97667"/>
                        <a14:foregroundMark x1="83979" y1="96133" x2="84496" y2="95533"/>
                        <a14:foregroundMark x1="86305" y1="91400" x2="86305" y2="91400"/>
                        <a14:foregroundMark x1="87209" y1="87533" x2="87468" y2="87067"/>
                        <a14:foregroundMark x1="88501" y1="84000" x2="88501" y2="83200"/>
                        <a14:foregroundMark x1="88501" y1="81400" x2="89018" y2="79733"/>
                        <a14:foregroundMark x1="87726" y1="71400" x2="87726" y2="71000"/>
                        <a14:foregroundMark x1="87209" y1="69467" x2="87209" y2="69467"/>
                        <a14:foregroundMark x1="7235" y1="28600" x2="7235" y2="28600"/>
                        <a14:foregroundMark x1="7494" y1="26667" x2="8269" y2="25867"/>
                        <a14:foregroundMark x1="8269" y1="22200" x2="8269" y2="21267"/>
                        <a14:foregroundMark x1="8269" y1="19467" x2="8269" y2="19467"/>
                        <a14:foregroundMark x1="9044" y1="17667" x2="9044" y2="17067"/>
                        <a14:foregroundMark x1="8786" y1="11667" x2="8786" y2="10667"/>
                        <a14:foregroundMark x1="8269" y1="8600" x2="8269" y2="8600"/>
                        <a14:foregroundMark x1="8527" y1="8200" x2="9044" y2="7800"/>
                        <a14:foregroundMark x1="11499" y1="5133" x2="11499" y2="5133"/>
                        <a14:foregroundMark x1="22868" y1="4600" x2="22868" y2="4600"/>
                        <a14:foregroundMark x1="22868" y1="4600" x2="28165" y2="4333"/>
                        <a14:foregroundMark x1="40827" y1="3733" x2="40827" y2="3733"/>
                        <a14:foregroundMark x1="41990" y1="3733" x2="45736" y2="3867"/>
                        <a14:foregroundMark x1="67183" y1="3867" x2="67183" y2="3867"/>
                        <a14:foregroundMark x1="73385" y1="4000" x2="73385" y2="4000"/>
                        <a14:foregroundMark x1="80103" y1="4333" x2="80103" y2="4333"/>
                        <a14:foregroundMark x1="8269" y1="20533" x2="8269" y2="20533"/>
                        <a14:foregroundMark x1="10724" y1="9333" x2="10724" y2="9333"/>
                        <a14:foregroundMark x1="10207" y1="9467" x2="10207" y2="9467"/>
                        <a14:foregroundMark x1="18475" y1="5133" x2="18475" y2="5133"/>
                        <a14:foregroundMark x1="28682" y1="3733" x2="28682" y2="3733"/>
                        <a14:foregroundMark x1="41344" y1="4467" x2="41344" y2="4467"/>
                        <a14:foregroundMark x1="62403" y1="3733" x2="62403" y2="3733"/>
                        <a14:foregroundMark x1="79845" y1="4600" x2="79845" y2="4600"/>
                        <a14:foregroundMark x1="89018" y1="4600" x2="89018" y2="4600"/>
                        <a14:foregroundMark x1="37339" y1="98600" x2="37339" y2="98600"/>
                        <a14:foregroundMark x1="39018" y1="98467" x2="41085" y2="98467"/>
                        <a14:foregroundMark x1="45478" y1="98467" x2="46253" y2="98467"/>
                        <a14:foregroundMark x1="51938" y1="98467" x2="51938" y2="98467"/>
                        <a14:foregroundMark x1="93669" y1="4600" x2="93669" y2="4600"/>
                        <a14:foregroundMark x1="21705" y1="98600" x2="21705" y2="98600"/>
                        <a14:foregroundMark x1="10982" y1="92200" x2="10982" y2="92200"/>
                        <a14:foregroundMark x1="11240" y1="86133" x2="11240" y2="86133"/>
                        <a14:foregroundMark x1="10982" y1="84867" x2="10982" y2="84867"/>
                        <a14:foregroundMark x1="88760" y1="51667" x2="88760" y2="51667"/>
                        <a14:foregroundMark x1="89018" y1="49600" x2="89018" y2="49600"/>
                        <a14:foregroundMark x1="88760" y1="48867" x2="88760" y2="48867"/>
                        <a14:foregroundMark x1="51680" y1="2333" x2="51680" y2="2333"/>
                        <a14:backgroundMark x1="18475" y1="99467" x2="18475" y2="99467"/>
                        <a14:backgroundMark x1="25452" y1="99467" x2="25452" y2="99467"/>
                        <a14:backgroundMark x1="14987" y1="98867" x2="14987" y2="98867"/>
                        <a14:backgroundMark x1="81266" y1="99333" x2="81266" y2="99333"/>
                      </a14:backgroundRemoval>
                    </a14:imgEffect>
                  </a14:imgLayer>
                </a14:imgProps>
              </a:ext>
              <a:ext uri="{28A0092B-C50C-407E-A947-70E740481C1C}">
                <a14:useLocalDpi xmlns:a14="http://schemas.microsoft.com/office/drawing/2010/main" val="0"/>
              </a:ext>
            </a:extLst>
          </a:blip>
          <a:stretch>
            <a:fillRect/>
          </a:stretch>
        </p:blipFill>
        <p:spPr>
          <a:xfrm>
            <a:off x="5184976" y="2589216"/>
            <a:ext cx="886317" cy="1717670"/>
          </a:xfrm>
          <a:prstGeom prst="rect">
            <a:avLst/>
          </a:prstGeom>
        </p:spPr>
      </p:pic>
      <p:pic>
        <p:nvPicPr>
          <p:cNvPr id="21" name="Picture 20"/>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rot="16200000">
            <a:off x="5354290" y="4646723"/>
            <a:ext cx="572108" cy="2101621"/>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2954" y="3680460"/>
            <a:ext cx="1789760" cy="1789760"/>
          </a:xfrm>
          <a:prstGeom prst="rect">
            <a:avLst/>
          </a:prstGeom>
        </p:spPr>
      </p:pic>
      <p:pic>
        <p:nvPicPr>
          <p:cNvPr id="15" name="Content Placeholder 4"/>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7765495" y="2642837"/>
            <a:ext cx="574783" cy="2075245"/>
          </a:xfrm>
          <a:prstGeom prst="rect">
            <a:avLst/>
          </a:prstGeom>
        </p:spPr>
      </p:pic>
    </p:spTree>
    <p:extLst>
      <p:ext uri="{BB962C8B-B14F-4D97-AF65-F5344CB8AC3E}">
        <p14:creationId xmlns:p14="http://schemas.microsoft.com/office/powerpoint/2010/main" val="188790659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Saving</a:t>
            </a:r>
            <a:r>
              <a:rPr lang="en-US" dirty="0" smtClean="0"/>
              <a:t> Time</a:t>
            </a:r>
            <a:r>
              <a:rPr lang="en-US" baseline="0" dirty="0" smtClean="0"/>
              <a:t/>
            </a:r>
            <a:br>
              <a:rPr lang="en-US" baseline="0" dirty="0" smtClean="0"/>
            </a:br>
            <a:r>
              <a:rPr lang="en-US" baseline="0" dirty="0" smtClean="0"/>
              <a:t>(</a:t>
            </a:r>
            <a:r>
              <a:rPr lang="en-US" dirty="0" smtClean="0"/>
              <a:t>Protocols</a:t>
            </a:r>
            <a:r>
              <a:rPr lang="en-US" sz="4000" kern="1200" cap="none" dirty="0" smtClean="0">
                <a:ln w="3175" cmpd="sng">
                  <a:noFill/>
                </a:ln>
                <a:solidFill>
                  <a:schemeClr val="tx1">
                    <a:lumMod val="85000"/>
                    <a:lumOff val="15000"/>
                  </a:schemeClr>
                </a:solidFill>
                <a:effectLst/>
                <a:latin typeface="+mj-lt"/>
                <a:ea typeface="+mj-ea"/>
                <a:cs typeface="+mj-cs"/>
              </a:rPr>
              <a:t>)</a:t>
            </a:r>
            <a:endParaRPr lang="en-US" dirty="0"/>
          </a:p>
        </p:txBody>
      </p:sp>
      <p:sp>
        <p:nvSpPr>
          <p:cNvPr id="3" name="Content Placeholder 2"/>
          <p:cNvSpPr>
            <a:spLocks noGrp="1"/>
          </p:cNvSpPr>
          <p:nvPr>
            <p:ph sz="half" idx="1"/>
          </p:nvPr>
        </p:nvSpPr>
        <p:spPr/>
        <p:txBody>
          <a:bodyPr>
            <a:normAutofit fontScale="85000" lnSpcReduction="20000"/>
          </a:bodyPr>
          <a:lstStyle/>
          <a:p>
            <a:pPr lvl="0"/>
            <a:r>
              <a:rPr lang="en-US" dirty="0"/>
              <a:t>But </a:t>
            </a:r>
            <a:r>
              <a:rPr lang="en-US" dirty="0" smtClean="0"/>
              <a:t>the main reason why I purchased two Birdhouse kits was for the two front panels, which have holes that are nearly the right size for the project.</a:t>
            </a:r>
          </a:p>
          <a:p>
            <a:pPr lvl="0"/>
            <a:r>
              <a:rPr lang="en-US" dirty="0" smtClean="0"/>
              <a:t>I will use the front panels from each kit as support </a:t>
            </a:r>
            <a:r>
              <a:rPr lang="en-US" dirty="0"/>
              <a:t>structures to </a:t>
            </a:r>
            <a:r>
              <a:rPr lang="en-US" dirty="0" smtClean="0"/>
              <a:t>carry the weight of the bearings, rotor, and conductive copper coils.</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64336" y="2777729"/>
            <a:ext cx="2482453" cy="2482453"/>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20</a:t>
            </a:fld>
            <a:endParaRPr lang="en-US" dirty="0"/>
          </a:p>
        </p:txBody>
      </p:sp>
      <p:sp>
        <p:nvSpPr>
          <p:cNvPr id="6" name="Oval 5"/>
          <p:cNvSpPr/>
          <p:nvPr/>
        </p:nvSpPr>
        <p:spPr>
          <a:xfrm>
            <a:off x="6027391" y="3370538"/>
            <a:ext cx="456977" cy="45697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Oval 6"/>
          <p:cNvSpPr/>
          <p:nvPr/>
        </p:nvSpPr>
        <p:spPr>
          <a:xfrm>
            <a:off x="6924858" y="4253727"/>
            <a:ext cx="456977" cy="45697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6877" y="3849040"/>
            <a:ext cx="169915" cy="169915"/>
          </a:xfrm>
          <a:prstGeom prst="rect">
            <a:avLst/>
          </a:prstGeom>
        </p:spPr>
      </p:pic>
      <p:pic>
        <p:nvPicPr>
          <p:cNvPr id="9"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133" y="3742557"/>
            <a:ext cx="169915" cy="169915"/>
          </a:xfrm>
          <a:prstGeom prst="rect">
            <a:avLst/>
          </a:prstGeom>
        </p:spPr>
      </p:pic>
    </p:spTree>
    <p:extLst>
      <p:ext uri="{BB962C8B-B14F-4D97-AF65-F5344CB8AC3E}">
        <p14:creationId xmlns:p14="http://schemas.microsoft.com/office/powerpoint/2010/main" val="315685673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Hole Size</a:t>
            </a:r>
            <a:br>
              <a:rPr lang="en-US" baseline="0" dirty="0" smtClean="0"/>
            </a:br>
            <a:r>
              <a:rPr lang="en-US" baseline="0" dirty="0" smtClean="0"/>
              <a:t>(Compatibility</a:t>
            </a:r>
            <a:r>
              <a:rPr lang="en-US" sz="4000" kern="1200" cap="none" dirty="0" smtClean="0">
                <a:ln w="3175" cmpd="sng">
                  <a:noFill/>
                </a:ln>
                <a:solidFill>
                  <a:schemeClr val="tx1">
                    <a:lumMod val="85000"/>
                    <a:lumOff val="15000"/>
                  </a:schemeClr>
                </a:solidFill>
                <a:effectLst/>
                <a:latin typeface="+mj-lt"/>
                <a:ea typeface="+mj-ea"/>
                <a:cs typeface="+mj-cs"/>
              </a:rPr>
              <a:t>)</a:t>
            </a:r>
            <a:endParaRPr lang="en-US" dirty="0"/>
          </a:p>
        </p:txBody>
      </p:sp>
      <p:sp>
        <p:nvSpPr>
          <p:cNvPr id="3" name="Content Placeholder 2"/>
          <p:cNvSpPr>
            <a:spLocks noGrp="1"/>
          </p:cNvSpPr>
          <p:nvPr>
            <p:ph sz="half" idx="1"/>
          </p:nvPr>
        </p:nvSpPr>
        <p:spPr/>
        <p:txBody>
          <a:bodyPr>
            <a:normAutofit fontScale="77500" lnSpcReduction="20000"/>
          </a:bodyPr>
          <a:lstStyle/>
          <a:p>
            <a:pPr lvl="0"/>
            <a:r>
              <a:rPr lang="en-US" dirty="0" smtClean="0"/>
              <a:t>Each front panel </a:t>
            </a:r>
            <a:r>
              <a:rPr lang="en-US" dirty="0"/>
              <a:t>already has a conveniently placed </a:t>
            </a:r>
            <a:r>
              <a:rPr lang="en-US" dirty="0" smtClean="0"/>
              <a:t>1½”</a:t>
            </a:r>
            <a:br>
              <a:rPr lang="en-US" dirty="0" smtClean="0"/>
            </a:br>
            <a:r>
              <a:rPr lang="en-US" dirty="0" smtClean="0"/>
              <a:t>(or about 38 mm) hole </a:t>
            </a:r>
            <a:r>
              <a:rPr lang="en-US" dirty="0"/>
              <a:t>which I will expand </a:t>
            </a:r>
            <a:r>
              <a:rPr lang="en-US" dirty="0" smtClean="0"/>
              <a:t>by 1/8”</a:t>
            </a:r>
            <a:br>
              <a:rPr lang="en-US" dirty="0" smtClean="0"/>
            </a:br>
            <a:r>
              <a:rPr lang="en-US" dirty="0" smtClean="0"/>
              <a:t>(or about 3 mm) to </a:t>
            </a:r>
            <a:r>
              <a:rPr lang="en-US" dirty="0"/>
              <a:t>hold the </a:t>
            </a:r>
            <a:r>
              <a:rPr lang="en-US" dirty="0" smtClean="0"/>
              <a:t>bearings.</a:t>
            </a:r>
          </a:p>
          <a:p>
            <a:pPr lvl="0"/>
            <a:r>
              <a:rPr lang="en-US" dirty="0" smtClean="0"/>
              <a:t>The bearings will be introduced in Phase 2.</a:t>
            </a:r>
          </a:p>
          <a:p>
            <a:pPr lvl="0"/>
            <a:r>
              <a:rPr lang="en-US" dirty="0" smtClean="0"/>
              <a:t>Each front panel has a base side measurement of 6”</a:t>
            </a:r>
            <a:br>
              <a:rPr lang="en-US" dirty="0" smtClean="0"/>
            </a:br>
            <a:r>
              <a:rPr lang="en-US" dirty="0" smtClean="0"/>
              <a:t>(</a:t>
            </a:r>
            <a:r>
              <a:rPr lang="en-US" sz="2400" kern="1200" cap="none" dirty="0" smtClean="0">
                <a:solidFill>
                  <a:schemeClr val="tx1">
                    <a:lumMod val="85000"/>
                    <a:lumOff val="15000"/>
                  </a:schemeClr>
                </a:solidFill>
                <a:effectLst/>
                <a:latin typeface="+mn-lt"/>
                <a:ea typeface="+mn-ea"/>
                <a:cs typeface="+mn-cs"/>
              </a:rPr>
              <a:t>or about 150</a:t>
            </a:r>
            <a:r>
              <a:rPr lang="en-US" sz="2400" kern="1200" cap="none" baseline="0" dirty="0" smtClean="0">
                <a:solidFill>
                  <a:schemeClr val="tx1">
                    <a:lumMod val="85000"/>
                    <a:lumOff val="15000"/>
                  </a:schemeClr>
                </a:solidFill>
                <a:effectLst/>
                <a:latin typeface="+mn-lt"/>
                <a:ea typeface="+mn-ea"/>
                <a:cs typeface="+mn-cs"/>
              </a:rPr>
              <a:t> mm).</a:t>
            </a:r>
            <a:r>
              <a:rPr lang="en-US" sz="2400" kern="1200" cap="none" dirty="0" smtClean="0">
                <a:solidFill>
                  <a:schemeClr val="tx1">
                    <a:lumMod val="85000"/>
                    <a:lumOff val="15000"/>
                  </a:schemeClr>
                </a:solidFill>
                <a:effectLst/>
                <a:latin typeface="+mn-lt"/>
                <a:ea typeface="+mn-ea"/>
                <a:cs typeface="+mn-cs"/>
              </a:rPr>
              <a:t> Also, they</a:t>
            </a:r>
            <a:r>
              <a:rPr lang="en-US" dirty="0" smtClean="0"/>
              <a:t> have a thickness of ½”</a:t>
            </a:r>
            <a:br>
              <a:rPr lang="en-US" dirty="0" smtClean="0"/>
            </a:br>
            <a:r>
              <a:rPr lang="en-US" dirty="0" smtClean="0"/>
              <a:t>(</a:t>
            </a:r>
            <a:r>
              <a:rPr lang="en-US" sz="2400" kern="1200" cap="none" dirty="0" smtClean="0">
                <a:solidFill>
                  <a:schemeClr val="tx1">
                    <a:lumMod val="85000"/>
                    <a:lumOff val="15000"/>
                  </a:schemeClr>
                </a:solidFill>
                <a:effectLst/>
                <a:latin typeface="+mn-lt"/>
                <a:ea typeface="+mn-ea"/>
                <a:cs typeface="+mn-cs"/>
              </a:rPr>
              <a:t>or about 13 mm)</a:t>
            </a:r>
            <a:r>
              <a:rPr lang="en-US" dirty="0" smtClean="0"/>
              <a:t>.</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64336" y="2777729"/>
            <a:ext cx="2482453" cy="2482453"/>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21</a:t>
            </a:fld>
            <a:endParaRPr lang="en-US" dirty="0"/>
          </a:p>
        </p:txBody>
      </p:sp>
      <p:sp>
        <p:nvSpPr>
          <p:cNvPr id="6" name="Oval 5"/>
          <p:cNvSpPr/>
          <p:nvPr/>
        </p:nvSpPr>
        <p:spPr>
          <a:xfrm>
            <a:off x="6027391" y="3370538"/>
            <a:ext cx="456977" cy="45697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Oval 6"/>
          <p:cNvSpPr/>
          <p:nvPr/>
        </p:nvSpPr>
        <p:spPr>
          <a:xfrm>
            <a:off x="6924858" y="4253727"/>
            <a:ext cx="456977" cy="45697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6877" y="3849040"/>
            <a:ext cx="169915" cy="169915"/>
          </a:xfrm>
          <a:prstGeom prst="rect">
            <a:avLst/>
          </a:prstGeom>
        </p:spPr>
      </p:pic>
      <p:pic>
        <p:nvPicPr>
          <p:cNvPr id="9"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133" y="3742557"/>
            <a:ext cx="169915" cy="169915"/>
          </a:xfrm>
          <a:prstGeom prst="rect">
            <a:avLst/>
          </a:prstGeom>
        </p:spPr>
      </p:pic>
    </p:spTree>
    <p:extLst>
      <p:ext uri="{BB962C8B-B14F-4D97-AF65-F5344CB8AC3E}">
        <p14:creationId xmlns:p14="http://schemas.microsoft.com/office/powerpoint/2010/main" val="236797100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Circle Template</a:t>
            </a:r>
            <a:br>
              <a:rPr lang="en-US" baseline="0" dirty="0" smtClean="0"/>
            </a:br>
            <a:r>
              <a:rPr lang="en-US" baseline="0" dirty="0" smtClean="0"/>
              <a:t>(</a:t>
            </a:r>
            <a:r>
              <a:rPr lang="en-US" sz="4000" kern="1200" cap="none" baseline="0" dirty="0" smtClean="0">
                <a:ln w="3175" cmpd="sng">
                  <a:noFill/>
                </a:ln>
                <a:solidFill>
                  <a:schemeClr val="tx1">
                    <a:lumMod val="85000"/>
                    <a:lumOff val="15000"/>
                  </a:schemeClr>
                </a:solidFill>
                <a:effectLst/>
                <a:latin typeface="+mj-lt"/>
                <a:ea typeface="+mj-ea"/>
                <a:cs typeface="+mj-cs"/>
              </a:rPr>
              <a:t>Phase 1 Tools)</a:t>
            </a:r>
            <a:endParaRPr lang="en-US" dirty="0"/>
          </a:p>
        </p:txBody>
      </p:sp>
      <p:sp>
        <p:nvSpPr>
          <p:cNvPr id="3" name="Content Placeholder 2"/>
          <p:cNvSpPr>
            <a:spLocks noGrp="1"/>
          </p:cNvSpPr>
          <p:nvPr>
            <p:ph sz="half" idx="1"/>
          </p:nvPr>
        </p:nvSpPr>
        <p:spPr/>
        <p:txBody>
          <a:bodyPr>
            <a:normAutofit fontScale="85000" lnSpcReduction="10000"/>
          </a:bodyPr>
          <a:lstStyle/>
          <a:p>
            <a:pPr>
              <a:defRPr/>
            </a:pPr>
            <a:r>
              <a:rPr lang="en-US" dirty="0" smtClean="0"/>
              <a:t>To mark</a:t>
            </a:r>
            <a:r>
              <a:rPr lang="en-US" baseline="0" dirty="0" smtClean="0"/>
              <a:t> the dimensions for the</a:t>
            </a:r>
            <a:r>
              <a:rPr lang="en-US" dirty="0" smtClean="0"/>
              <a:t> </a:t>
            </a:r>
            <a:r>
              <a:rPr lang="en-US" dirty="0"/>
              <a:t>1 </a:t>
            </a:r>
            <a:r>
              <a:rPr lang="en-US" baseline="30000" dirty="0"/>
              <a:t>5</a:t>
            </a:r>
            <a:r>
              <a:rPr lang="en-US" dirty="0"/>
              <a:t>/</a:t>
            </a:r>
            <a:r>
              <a:rPr lang="en-US" baseline="-25000" dirty="0"/>
              <a:t>8</a:t>
            </a:r>
            <a:r>
              <a:rPr lang="en-US" dirty="0"/>
              <a:t> </a:t>
            </a:r>
            <a:r>
              <a:rPr lang="en-US" dirty="0" smtClean="0"/>
              <a:t>” (or about 41 mm)</a:t>
            </a:r>
            <a:r>
              <a:rPr lang="en-US" baseline="0" dirty="0" smtClean="0"/>
              <a:t> </a:t>
            </a:r>
            <a:r>
              <a:rPr lang="en-US" dirty="0" smtClean="0"/>
              <a:t>bearing holes, I bought a </a:t>
            </a:r>
            <a:r>
              <a:rPr lang="en-US" sz="3800" dirty="0" smtClean="0"/>
              <a:t>42 circle template sheet</a:t>
            </a:r>
            <a:r>
              <a:rPr lang="en-US" dirty="0" smtClean="0"/>
              <a:t> by </a:t>
            </a:r>
            <a:r>
              <a:rPr lang="en-US" sz="3800" dirty="0" smtClean="0"/>
              <a:t>Timely</a:t>
            </a:r>
            <a:r>
              <a:rPr lang="en-US" dirty="0"/>
              <a:t> </a:t>
            </a:r>
            <a:r>
              <a:rPr lang="en-US" dirty="0" smtClean="0"/>
              <a:t>from a specialty store called </a:t>
            </a:r>
            <a:r>
              <a:rPr lang="en-US" sz="3800" dirty="0" smtClean="0"/>
              <a:t>Artist &amp; Craftsman Supply</a:t>
            </a:r>
            <a:r>
              <a:rPr lang="en-US" dirty="0" smtClean="0"/>
              <a:t>.</a:t>
            </a:r>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22</a:t>
            </a:fld>
            <a:endParaRPr lang="en-US" dirty="0"/>
          </a:p>
        </p:txBody>
      </p:sp>
    </p:spTree>
    <p:extLst>
      <p:ext uri="{BB962C8B-B14F-4D97-AF65-F5344CB8AC3E}">
        <p14:creationId xmlns:p14="http://schemas.microsoft.com/office/powerpoint/2010/main" val="273093410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kern="1200" cap="none" baseline="0" dirty="0" smtClean="0">
                <a:ln w="3175" cmpd="sng">
                  <a:noFill/>
                </a:ln>
                <a:solidFill>
                  <a:schemeClr val="tx1">
                    <a:lumMod val="85000"/>
                    <a:lumOff val="15000"/>
                  </a:schemeClr>
                </a:solidFill>
                <a:effectLst/>
                <a:latin typeface="+mj-lt"/>
                <a:ea typeface="+mj-ea"/>
                <a:cs typeface="+mj-cs"/>
              </a:rPr>
              <a:t>Power Drill</a:t>
            </a:r>
            <a:br>
              <a:rPr lang="en-US" sz="4000" kern="1200" cap="none" baseline="0" dirty="0" smtClean="0">
                <a:ln w="3175" cmpd="sng">
                  <a:noFill/>
                </a:ln>
                <a:solidFill>
                  <a:schemeClr val="tx1">
                    <a:lumMod val="85000"/>
                    <a:lumOff val="15000"/>
                  </a:schemeClr>
                </a:solidFill>
                <a:effectLst/>
                <a:latin typeface="+mj-lt"/>
                <a:ea typeface="+mj-ea"/>
                <a:cs typeface="+mj-cs"/>
              </a:rPr>
            </a:br>
            <a:r>
              <a:rPr lang="en-US" sz="4000" kern="1200" cap="none" baseline="0" dirty="0" smtClean="0">
                <a:ln w="3175" cmpd="sng">
                  <a:noFill/>
                </a:ln>
                <a:solidFill>
                  <a:schemeClr val="tx1">
                    <a:lumMod val="85000"/>
                    <a:lumOff val="15000"/>
                  </a:schemeClr>
                </a:solidFill>
                <a:effectLst/>
                <a:latin typeface="+mj-lt"/>
                <a:ea typeface="+mj-ea"/>
                <a:cs typeface="+mj-cs"/>
              </a:rPr>
              <a:t>(</a:t>
            </a:r>
            <a:r>
              <a:rPr lang="en-US" baseline="0" dirty="0" smtClean="0"/>
              <a:t>Phase 1 Tools)</a:t>
            </a:r>
            <a:endParaRPr lang="en-US" dirty="0"/>
          </a:p>
        </p:txBody>
      </p:sp>
      <p:sp>
        <p:nvSpPr>
          <p:cNvPr id="3" name="Content Placeholder 2"/>
          <p:cNvSpPr>
            <a:spLocks noGrp="1"/>
          </p:cNvSpPr>
          <p:nvPr>
            <p:ph sz="half" idx="1"/>
          </p:nvPr>
        </p:nvSpPr>
        <p:spPr/>
        <p:txBody>
          <a:bodyPr>
            <a:normAutofit/>
          </a:bodyPr>
          <a:lstStyle/>
          <a:p>
            <a:pPr>
              <a:defRPr/>
            </a:pPr>
            <a:r>
              <a:rPr lang="en-US" dirty="0" smtClean="0"/>
              <a:t>To expand the holes for the bearings, I purchased an inexpensive </a:t>
            </a:r>
            <a:r>
              <a:rPr lang="en-US" sz="3200" dirty="0" smtClean="0"/>
              <a:t>rotary tool</a:t>
            </a:r>
            <a:r>
              <a:rPr lang="en-US" dirty="0" smtClean="0"/>
              <a:t> from </a:t>
            </a:r>
            <a:r>
              <a:rPr lang="en-US" sz="3200" baseline="0" dirty="0" smtClean="0"/>
              <a:t>Ferm</a:t>
            </a:r>
            <a:r>
              <a:rPr lang="en-US" dirty="0" smtClean="0"/>
              <a:t> via </a:t>
            </a:r>
            <a:r>
              <a:rPr lang="en-US" sz="3200" baseline="0" dirty="0" smtClean="0"/>
              <a:t>Amazon.com</a:t>
            </a:r>
            <a:r>
              <a:rPr lang="en-US" baseline="0" dirty="0" smtClean="0"/>
              <a:t>.</a:t>
            </a:r>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6232" y="2487167"/>
            <a:ext cx="3399367" cy="3399367"/>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23</a:t>
            </a:fld>
            <a:endParaRPr lang="en-US" dirty="0"/>
          </a:p>
        </p:txBody>
      </p:sp>
    </p:spTree>
    <p:extLst>
      <p:ext uri="{BB962C8B-B14F-4D97-AF65-F5344CB8AC3E}">
        <p14:creationId xmlns:p14="http://schemas.microsoft.com/office/powerpoint/2010/main" val="96054641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kern="1200" cap="none" baseline="0" dirty="0" smtClean="0">
                <a:ln w="3175" cmpd="sng">
                  <a:noFill/>
                </a:ln>
                <a:solidFill>
                  <a:schemeClr val="tx1">
                    <a:lumMod val="85000"/>
                    <a:lumOff val="15000"/>
                  </a:schemeClr>
                </a:solidFill>
                <a:effectLst/>
                <a:latin typeface="+mj-lt"/>
                <a:ea typeface="+mj-ea"/>
                <a:cs typeface="+mj-cs"/>
              </a:rPr>
              <a:t>Portable</a:t>
            </a:r>
            <a:r>
              <a:rPr lang="en-US" sz="4000" kern="1200" cap="none" dirty="0" smtClean="0">
                <a:ln w="3175" cmpd="sng">
                  <a:noFill/>
                </a:ln>
                <a:solidFill>
                  <a:schemeClr val="tx1">
                    <a:lumMod val="85000"/>
                    <a:lumOff val="15000"/>
                  </a:schemeClr>
                </a:solidFill>
                <a:effectLst/>
                <a:latin typeface="+mj-lt"/>
                <a:ea typeface="+mj-ea"/>
                <a:cs typeface="+mj-cs"/>
              </a:rPr>
              <a:t> Work Bench</a:t>
            </a:r>
            <a:br>
              <a:rPr lang="en-US" sz="4000" kern="1200" cap="none" dirty="0" smtClean="0">
                <a:ln w="3175" cmpd="sng">
                  <a:noFill/>
                </a:ln>
                <a:solidFill>
                  <a:schemeClr val="tx1">
                    <a:lumMod val="85000"/>
                    <a:lumOff val="15000"/>
                  </a:schemeClr>
                </a:solidFill>
                <a:effectLst/>
                <a:latin typeface="+mj-lt"/>
                <a:ea typeface="+mj-ea"/>
                <a:cs typeface="+mj-cs"/>
              </a:rPr>
            </a:br>
            <a:r>
              <a:rPr lang="en-US" sz="4000" kern="1200" cap="none" dirty="0" smtClean="0">
                <a:ln w="3175" cmpd="sng">
                  <a:noFill/>
                </a:ln>
                <a:solidFill>
                  <a:schemeClr val="tx1">
                    <a:lumMod val="85000"/>
                    <a:lumOff val="15000"/>
                  </a:schemeClr>
                </a:solidFill>
                <a:effectLst/>
                <a:latin typeface="+mj-lt"/>
                <a:ea typeface="+mj-ea"/>
                <a:cs typeface="+mj-cs"/>
              </a:rPr>
              <a:t>(</a:t>
            </a:r>
            <a:r>
              <a:rPr lang="en-US" dirty="0" smtClean="0"/>
              <a:t>Equipment)</a:t>
            </a:r>
            <a:endParaRPr lang="en-US" dirty="0"/>
          </a:p>
        </p:txBody>
      </p:sp>
      <p:sp>
        <p:nvSpPr>
          <p:cNvPr id="3" name="Content Placeholder 2"/>
          <p:cNvSpPr>
            <a:spLocks noGrp="1"/>
          </p:cNvSpPr>
          <p:nvPr>
            <p:ph sz="half" idx="1"/>
          </p:nvPr>
        </p:nvSpPr>
        <p:spPr/>
        <p:txBody>
          <a:bodyPr>
            <a:normAutofit fontScale="92500" lnSpcReduction="20000"/>
          </a:bodyPr>
          <a:lstStyle/>
          <a:p>
            <a:pPr lvl="0"/>
            <a:r>
              <a:rPr lang="en-US" sz="1800" dirty="0" smtClean="0">
                <a:ln w="3175" cmpd="sng">
                  <a:noFill/>
                </a:ln>
                <a:latin typeface="+mj-lt"/>
                <a:ea typeface="+mj-ea"/>
                <a:cs typeface="+mj-cs"/>
              </a:rPr>
              <a:t>I purchased from </a:t>
            </a:r>
            <a:r>
              <a:rPr lang="en-US" sz="3200" dirty="0" smtClean="0">
                <a:ln w="3175" cmpd="sng">
                  <a:noFill/>
                </a:ln>
                <a:latin typeface="+mj-lt"/>
                <a:ea typeface="+mj-ea"/>
                <a:cs typeface="+mj-cs"/>
              </a:rPr>
              <a:t>Black &amp; Decker</a:t>
            </a:r>
            <a:r>
              <a:rPr lang="en-US" sz="1800" dirty="0" smtClean="0">
                <a:ln w="3175" cmpd="sng">
                  <a:noFill/>
                </a:ln>
                <a:latin typeface="+mj-lt"/>
                <a:ea typeface="+mj-ea"/>
                <a:cs typeface="+mj-cs"/>
              </a:rPr>
              <a:t> the </a:t>
            </a:r>
            <a:r>
              <a:rPr lang="en-US" sz="3200" dirty="0" smtClean="0">
                <a:ln w="3175" cmpd="sng">
                  <a:noFill/>
                </a:ln>
                <a:latin typeface="+mj-lt"/>
                <a:ea typeface="+mj-ea"/>
                <a:cs typeface="+mj-cs"/>
              </a:rPr>
              <a:t>WM125 Workmate</a:t>
            </a:r>
            <a:r>
              <a:rPr lang="en-US" sz="1800" dirty="0" smtClean="0">
                <a:ln w="3175" cmpd="sng">
                  <a:noFill/>
                </a:ln>
                <a:latin typeface="+mj-lt"/>
                <a:ea typeface="+mj-ea"/>
                <a:cs typeface="+mj-cs"/>
              </a:rPr>
              <a:t> through </a:t>
            </a:r>
            <a:r>
              <a:rPr lang="en-US" sz="3200" dirty="0" smtClean="0">
                <a:ln w="3175" cmpd="sng">
                  <a:noFill/>
                </a:ln>
                <a:latin typeface="+mj-lt"/>
                <a:ea typeface="+mj-ea"/>
                <a:cs typeface="+mj-cs"/>
              </a:rPr>
              <a:t>Amazon.com</a:t>
            </a:r>
            <a:r>
              <a:rPr lang="en-US" sz="1800" dirty="0" smtClean="0">
                <a:ln w="3175" cmpd="sng">
                  <a:noFill/>
                </a:ln>
                <a:latin typeface="+mj-lt"/>
                <a:ea typeface="+mj-ea"/>
                <a:cs typeface="+mj-cs"/>
              </a:rPr>
              <a:t>, which is foldable and has an adjustable width.</a:t>
            </a:r>
          </a:p>
          <a:p>
            <a:pPr lvl="0"/>
            <a:r>
              <a:rPr lang="en-US" sz="1800" dirty="0" smtClean="0">
                <a:ln w="3175" cmpd="sng">
                  <a:noFill/>
                </a:ln>
                <a:latin typeface="+mj-lt"/>
                <a:ea typeface="+mj-ea"/>
                <a:cs typeface="+mj-cs"/>
              </a:rPr>
              <a:t>The clamping wood pieces have a groove which, fortuitously, can hold the depth guide of the power drill. So this work bench will effectively function as an inexpensive “router table”.</a:t>
            </a:r>
            <a:endParaRPr lang="en-US" sz="18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90305" y="2580917"/>
            <a:ext cx="1296275" cy="1653412"/>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24</a:t>
            </a:fld>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68001" y="2887133"/>
            <a:ext cx="1507599" cy="120138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852405" y="4318073"/>
            <a:ext cx="3147694" cy="1236907"/>
          </a:xfrm>
          <a:prstGeom prst="rect">
            <a:avLst/>
          </a:prstGeom>
        </p:spPr>
      </p:pic>
      <p:sp>
        <p:nvSpPr>
          <p:cNvPr id="9" name="Oval 8"/>
          <p:cNvSpPr/>
          <p:nvPr/>
        </p:nvSpPr>
        <p:spPr>
          <a:xfrm>
            <a:off x="6562459" y="3040150"/>
            <a:ext cx="1294608" cy="45697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878823" y="2785627"/>
            <a:ext cx="743603" cy="550241"/>
          </a:xfrm>
          <a:prstGeom prst="rect">
            <a:avLst/>
          </a:prstGeom>
        </p:spPr>
      </p:pic>
    </p:spTree>
    <p:extLst>
      <p:ext uri="{BB962C8B-B14F-4D97-AF65-F5344CB8AC3E}">
        <p14:creationId xmlns:p14="http://schemas.microsoft.com/office/powerpoint/2010/main" val="266126647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kern="1200" cap="none" baseline="0" dirty="0" smtClean="0">
                <a:ln w="3175" cmpd="sng">
                  <a:noFill/>
                </a:ln>
                <a:solidFill>
                  <a:schemeClr val="tx1">
                    <a:lumMod val="85000"/>
                    <a:lumOff val="15000"/>
                  </a:schemeClr>
                </a:solidFill>
                <a:effectLst/>
                <a:latin typeface="+mj-lt"/>
                <a:ea typeface="+mj-ea"/>
                <a:cs typeface="+mj-cs"/>
              </a:rPr>
              <a:t>Dremel Accessory</a:t>
            </a:r>
            <a:r>
              <a:rPr lang="en-US" sz="4000" kern="1200" cap="none" dirty="0" smtClean="0">
                <a:ln w="3175" cmpd="sng">
                  <a:noFill/>
                </a:ln>
                <a:solidFill>
                  <a:schemeClr val="tx1">
                    <a:lumMod val="85000"/>
                    <a:lumOff val="15000"/>
                  </a:schemeClr>
                </a:solidFill>
                <a:effectLst/>
                <a:latin typeface="+mj-lt"/>
                <a:ea typeface="+mj-ea"/>
                <a:cs typeface="+mj-cs"/>
              </a:rPr>
              <a:t> Set</a:t>
            </a:r>
            <a:r>
              <a:rPr lang="en-US" sz="4000" kern="1200" cap="none" baseline="0" dirty="0" smtClean="0">
                <a:ln w="3175" cmpd="sng">
                  <a:noFill/>
                </a:ln>
                <a:solidFill>
                  <a:schemeClr val="tx1">
                    <a:lumMod val="85000"/>
                    <a:lumOff val="15000"/>
                  </a:schemeClr>
                </a:solidFill>
                <a:effectLst/>
                <a:latin typeface="+mj-lt"/>
                <a:ea typeface="+mj-ea"/>
                <a:cs typeface="+mj-cs"/>
              </a:rPr>
              <a:t/>
            </a:r>
            <a:br>
              <a:rPr lang="en-US" sz="4000" kern="1200" cap="none" baseline="0" dirty="0" smtClean="0">
                <a:ln w="3175" cmpd="sng">
                  <a:noFill/>
                </a:ln>
                <a:solidFill>
                  <a:schemeClr val="tx1">
                    <a:lumMod val="85000"/>
                    <a:lumOff val="15000"/>
                  </a:schemeClr>
                </a:solidFill>
                <a:effectLst/>
                <a:latin typeface="+mj-lt"/>
                <a:ea typeface="+mj-ea"/>
                <a:cs typeface="+mj-cs"/>
              </a:rPr>
            </a:br>
            <a:r>
              <a:rPr lang="en-US" sz="4000" kern="1200" cap="none" baseline="0" dirty="0" smtClean="0">
                <a:ln w="3175" cmpd="sng">
                  <a:noFill/>
                </a:ln>
                <a:solidFill>
                  <a:schemeClr val="tx1">
                    <a:lumMod val="85000"/>
                    <a:lumOff val="15000"/>
                  </a:schemeClr>
                </a:solidFill>
                <a:effectLst/>
                <a:latin typeface="+mj-lt"/>
                <a:ea typeface="+mj-ea"/>
                <a:cs typeface="+mj-cs"/>
              </a:rPr>
              <a:t>(</a:t>
            </a:r>
            <a:r>
              <a:rPr lang="en-US" baseline="0" dirty="0" smtClean="0"/>
              <a:t>Phase 1 Tools)</a:t>
            </a:r>
            <a:endParaRPr lang="en-US" dirty="0"/>
          </a:p>
        </p:txBody>
      </p:sp>
      <p:sp>
        <p:nvSpPr>
          <p:cNvPr id="3" name="Content Placeholder 2"/>
          <p:cNvSpPr>
            <a:spLocks noGrp="1"/>
          </p:cNvSpPr>
          <p:nvPr>
            <p:ph sz="half" idx="1"/>
          </p:nvPr>
        </p:nvSpPr>
        <p:spPr/>
        <p:txBody>
          <a:bodyPr>
            <a:normAutofit/>
          </a:bodyPr>
          <a:lstStyle/>
          <a:p>
            <a:pPr>
              <a:defRPr/>
            </a:pPr>
            <a:r>
              <a:rPr lang="en-US" sz="1800" dirty="0" smtClean="0"/>
              <a:t>In order to finish the holes nicely to size, I will attach items from the</a:t>
            </a:r>
            <a:br>
              <a:rPr lang="en-US" sz="1800" dirty="0" smtClean="0"/>
            </a:br>
            <a:r>
              <a:rPr lang="en-US" sz="3200" dirty="0" smtClean="0"/>
              <a:t>Dremel 687-01 </a:t>
            </a:r>
            <a:r>
              <a:rPr lang="en-US" sz="3200" dirty="0"/>
              <a:t>General Purpose Accessory </a:t>
            </a:r>
            <a:r>
              <a:rPr lang="en-US" sz="3200" dirty="0" smtClean="0"/>
              <a:t>Set</a:t>
            </a:r>
            <a:r>
              <a:rPr lang="en-US" sz="1800" dirty="0" smtClean="0"/>
              <a:t/>
            </a:r>
            <a:br>
              <a:rPr lang="en-US" sz="1800" dirty="0" smtClean="0"/>
            </a:br>
            <a:r>
              <a:rPr lang="en-US" sz="1800" dirty="0" smtClean="0"/>
              <a:t>I purchased at</a:t>
            </a:r>
            <a:br>
              <a:rPr lang="en-US" sz="1800" dirty="0" smtClean="0"/>
            </a:br>
            <a:r>
              <a:rPr lang="en-US" sz="3200" dirty="0" smtClean="0"/>
              <a:t>Fry’s Electronics.</a:t>
            </a:r>
            <a:endParaRPr lang="en-US" sz="18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25</a:t>
            </a:fld>
            <a:endParaRPr lang="en-US" dirty="0"/>
          </a:p>
        </p:txBody>
      </p:sp>
    </p:spTree>
    <p:extLst>
      <p:ext uri="{BB962C8B-B14F-4D97-AF65-F5344CB8AC3E}">
        <p14:creationId xmlns:p14="http://schemas.microsoft.com/office/powerpoint/2010/main" val="182450745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kern="1200" cap="none" baseline="0" dirty="0" smtClean="0">
                <a:ln w="3175" cmpd="sng">
                  <a:noFill/>
                </a:ln>
                <a:solidFill>
                  <a:schemeClr val="tx1">
                    <a:lumMod val="85000"/>
                    <a:lumOff val="15000"/>
                  </a:schemeClr>
                </a:solidFill>
                <a:effectLst/>
                <a:latin typeface="+mj-lt"/>
                <a:ea typeface="+mj-ea"/>
                <a:cs typeface="+mj-cs"/>
              </a:rPr>
              <a:t>Sanding Bands &amp; Drum</a:t>
            </a:r>
            <a:br>
              <a:rPr lang="en-US" sz="4000" kern="1200" cap="none" baseline="0" dirty="0" smtClean="0">
                <a:ln w="3175" cmpd="sng">
                  <a:noFill/>
                </a:ln>
                <a:solidFill>
                  <a:schemeClr val="tx1">
                    <a:lumMod val="85000"/>
                    <a:lumOff val="15000"/>
                  </a:schemeClr>
                </a:solidFill>
                <a:effectLst/>
                <a:latin typeface="+mj-lt"/>
                <a:ea typeface="+mj-ea"/>
                <a:cs typeface="+mj-cs"/>
              </a:rPr>
            </a:br>
            <a:r>
              <a:rPr lang="en-US" sz="4000" kern="1200" cap="none" baseline="0" dirty="0" smtClean="0">
                <a:ln w="3175" cmpd="sng">
                  <a:noFill/>
                </a:ln>
                <a:solidFill>
                  <a:schemeClr val="tx1">
                    <a:lumMod val="85000"/>
                    <a:lumOff val="15000"/>
                  </a:schemeClr>
                </a:solidFill>
                <a:effectLst/>
                <a:latin typeface="+mj-lt"/>
                <a:ea typeface="+mj-ea"/>
                <a:cs typeface="+mj-cs"/>
              </a:rPr>
              <a:t>(</a:t>
            </a:r>
            <a:r>
              <a:rPr lang="en-US" baseline="0" dirty="0" smtClean="0"/>
              <a:t>Phase 1 Tools)</a:t>
            </a:r>
            <a:endParaRPr lang="en-US" dirty="0"/>
          </a:p>
        </p:txBody>
      </p:sp>
      <p:sp>
        <p:nvSpPr>
          <p:cNvPr id="3" name="Content Placeholder 2"/>
          <p:cNvSpPr>
            <a:spLocks noGrp="1"/>
          </p:cNvSpPr>
          <p:nvPr>
            <p:ph sz="half" idx="1"/>
          </p:nvPr>
        </p:nvSpPr>
        <p:spPr/>
        <p:txBody>
          <a:bodyPr>
            <a:normAutofit fontScale="92500" lnSpcReduction="20000"/>
          </a:bodyPr>
          <a:lstStyle/>
          <a:p>
            <a:pPr>
              <a:defRPr/>
            </a:pPr>
            <a:r>
              <a:rPr lang="en-US" sz="1800" dirty="0" smtClean="0"/>
              <a:t>The </a:t>
            </a:r>
            <a:r>
              <a:rPr lang="en-US" sz="3500" dirty="0" smtClean="0"/>
              <a:t>Dremel</a:t>
            </a:r>
            <a:r>
              <a:rPr lang="en-US" sz="1800" dirty="0" smtClean="0"/>
              <a:t> tools from the kit that I will use are the </a:t>
            </a:r>
            <a:r>
              <a:rPr lang="en-US" sz="3500" dirty="0" smtClean="0"/>
              <a:t>432 Sanding Bands</a:t>
            </a:r>
            <a:r>
              <a:rPr lang="en-US" sz="1800" dirty="0"/>
              <a:t> </a:t>
            </a:r>
            <a:r>
              <a:rPr lang="en-US" sz="1800" dirty="0" smtClean="0"/>
              <a:t>and the </a:t>
            </a:r>
            <a:r>
              <a:rPr lang="en-US" sz="3500" dirty="0" smtClean="0"/>
              <a:t>407 Sanding Drum</a:t>
            </a:r>
            <a:r>
              <a:rPr lang="en-US" sz="1800" dirty="0" smtClean="0"/>
              <a:t>.</a:t>
            </a:r>
          </a:p>
          <a:p>
            <a:pPr>
              <a:defRPr/>
            </a:pPr>
            <a:r>
              <a:rPr lang="en-US" sz="1800" dirty="0" smtClean="0"/>
              <a:t>The sanding area will be ½” (</a:t>
            </a:r>
            <a:r>
              <a:rPr lang="en-US" sz="1800" dirty="0"/>
              <a:t>or about 13 mm) thick, </a:t>
            </a:r>
            <a:r>
              <a:rPr lang="en-US" sz="1800" dirty="0" smtClean="0"/>
              <a:t>which will be perfect for </a:t>
            </a:r>
            <a:r>
              <a:rPr lang="en-US" sz="1800" dirty="0"/>
              <a:t>sanding into the ½” (or about 13 mm) </a:t>
            </a:r>
            <a:r>
              <a:rPr lang="en-US" sz="1800" dirty="0" smtClean="0"/>
              <a:t>thick wood panels which will hold the bearings.</a:t>
            </a:r>
            <a:endParaRPr lang="en-US" sz="1800"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6233" y="2487168"/>
            <a:ext cx="2224618" cy="2224618"/>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26</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309" y="4826297"/>
            <a:ext cx="812503" cy="8125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9123" y="4268506"/>
            <a:ext cx="1743456" cy="174345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171311" y="2487168"/>
            <a:ext cx="1871049" cy="1871049"/>
          </a:xfrm>
          <a:prstGeom prst="rect">
            <a:avLst/>
          </a:prstGeom>
        </p:spPr>
      </p:pic>
    </p:spTree>
    <p:extLst>
      <p:ext uri="{BB962C8B-B14F-4D97-AF65-F5344CB8AC3E}">
        <p14:creationId xmlns:p14="http://schemas.microsoft.com/office/powerpoint/2010/main" val="50529684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Plywood</a:t>
            </a:r>
            <a:r>
              <a:rPr lang="en-US" baseline="0" dirty="0" smtClean="0"/>
              <a:t> Surface</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Equipment)</a:t>
            </a:r>
            <a:endParaRPr lang="en-US" dirty="0"/>
          </a:p>
        </p:txBody>
      </p:sp>
      <p:sp>
        <p:nvSpPr>
          <p:cNvPr id="3" name="Content Placeholder 2"/>
          <p:cNvSpPr>
            <a:spLocks noGrp="1"/>
          </p:cNvSpPr>
          <p:nvPr>
            <p:ph sz="half" idx="1"/>
          </p:nvPr>
        </p:nvSpPr>
        <p:spPr/>
        <p:txBody>
          <a:bodyPr>
            <a:normAutofit fontScale="85000" lnSpcReduction="20000"/>
          </a:bodyPr>
          <a:lstStyle/>
          <a:p>
            <a:r>
              <a:rPr lang="en-US" baseline="0" dirty="0" smtClean="0"/>
              <a:t>To make </a:t>
            </a:r>
            <a:r>
              <a:rPr lang="en-US" dirty="0" smtClean="0"/>
              <a:t>better use of the workbench for</a:t>
            </a:r>
            <a:r>
              <a:rPr lang="en-US" baseline="0" dirty="0" smtClean="0"/>
              <a:t> the rest of the project</a:t>
            </a:r>
            <a:r>
              <a:rPr lang="en-US" dirty="0" smtClean="0"/>
              <a:t>, </a:t>
            </a:r>
            <a:r>
              <a:rPr lang="en-US" baseline="0" dirty="0" smtClean="0"/>
              <a:t>I will cover the top with</a:t>
            </a:r>
            <a:r>
              <a:rPr lang="en-US" dirty="0" smtClean="0"/>
              <a:t> two pieces of</a:t>
            </a:r>
            <a:r>
              <a:rPr lang="en-US" baseline="0" dirty="0" smtClean="0"/>
              <a:t> </a:t>
            </a:r>
            <a:r>
              <a:rPr lang="en-US" sz="3800" baseline="0" dirty="0" smtClean="0"/>
              <a:t>Baltic</a:t>
            </a:r>
            <a:r>
              <a:rPr lang="en-US" sz="3800" dirty="0" smtClean="0"/>
              <a:t> </a:t>
            </a:r>
            <a:r>
              <a:rPr lang="en-US" sz="3800" baseline="0" dirty="0" smtClean="0"/>
              <a:t>Birch plywood</a:t>
            </a:r>
            <a:r>
              <a:rPr lang="en-US" sz="3200" baseline="0" dirty="0" smtClean="0"/>
              <a:t> </a:t>
            </a:r>
            <a:r>
              <a:rPr lang="en-US" baseline="0" dirty="0" smtClean="0"/>
              <a:t>from </a:t>
            </a:r>
            <a:r>
              <a:rPr lang="en-US" sz="3800" baseline="0" dirty="0" smtClean="0"/>
              <a:t>Woodcraft</a:t>
            </a:r>
            <a:r>
              <a:rPr lang="en-US" dirty="0" smtClean="0"/>
              <a:t>:</a:t>
            </a:r>
            <a:endParaRPr lang="en-US" dirty="0"/>
          </a:p>
          <a:p>
            <a:pPr lvl="1"/>
            <a:r>
              <a:rPr lang="en-US" baseline="0" dirty="0" smtClean="0"/>
              <a:t>The</a:t>
            </a:r>
            <a:r>
              <a:rPr lang="en-US" dirty="0" smtClean="0"/>
              <a:t> side lengths are</a:t>
            </a:r>
            <a:br>
              <a:rPr lang="en-US" dirty="0" smtClean="0"/>
            </a:br>
            <a:r>
              <a:rPr lang="en-US" baseline="0" dirty="0" smtClean="0"/>
              <a:t>12” (or about 30 cm)</a:t>
            </a:r>
          </a:p>
          <a:p>
            <a:pPr lvl="1"/>
            <a:r>
              <a:rPr lang="en-US" baseline="0" dirty="0" smtClean="0"/>
              <a:t>The thickness</a:t>
            </a:r>
            <a:r>
              <a:rPr lang="en-US" dirty="0" smtClean="0"/>
              <a:t> of each is</a:t>
            </a:r>
            <a:br>
              <a:rPr lang="en-US" dirty="0" smtClean="0"/>
            </a:br>
            <a:r>
              <a:rPr lang="en-US" baseline="0" dirty="0" smtClean="0"/>
              <a:t>1/2” (or about 13 mm)</a:t>
            </a:r>
            <a:endParaRPr lang="en-US" dirty="0"/>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27</a:t>
            </a:fld>
            <a:endParaRPr lang="en-US" dirty="0"/>
          </a:p>
        </p:txBody>
      </p:sp>
      <p:pic>
        <p:nvPicPr>
          <p:cNvPr id="7" name="Content Placeholder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37693" y="4416410"/>
            <a:ext cx="3057526" cy="1518046"/>
          </a:xfrm>
          <a:prstGeom prst="rect">
            <a:avLst/>
          </a:prstGeo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Tree>
    <p:extLst>
      <p:ext uri="{BB962C8B-B14F-4D97-AF65-F5344CB8AC3E}">
        <p14:creationId xmlns:p14="http://schemas.microsoft.com/office/powerpoint/2010/main" val="280232497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37693" y="4416410"/>
            <a:ext cx="3057526" cy="15180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a:prstGeom prst="rect">
            <a:avLst/>
          </a:prstGeom>
        </p:spPr>
      </p:pic>
      <p:sp>
        <p:nvSpPr>
          <p:cNvPr id="2" name="Title 1"/>
          <p:cNvSpPr>
            <a:spLocks noGrp="1"/>
          </p:cNvSpPr>
          <p:nvPr>
            <p:ph type="title"/>
          </p:nvPr>
        </p:nvSpPr>
        <p:spPr/>
        <p:txBody>
          <a:bodyPr>
            <a:normAutofit fontScale="90000"/>
          </a:bodyPr>
          <a:lstStyle/>
          <a:p>
            <a:r>
              <a:rPr lang="en-US" dirty="0" smtClean="0"/>
              <a:t>C-Clamps</a:t>
            </a:r>
            <a:br>
              <a:rPr lang="en-US"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Equipment)</a:t>
            </a:r>
            <a:endParaRPr lang="en-US" dirty="0"/>
          </a:p>
        </p:txBody>
      </p:sp>
      <p:sp>
        <p:nvSpPr>
          <p:cNvPr id="3" name="Content Placeholder 2"/>
          <p:cNvSpPr>
            <a:spLocks noGrp="1"/>
          </p:cNvSpPr>
          <p:nvPr>
            <p:ph sz="half" idx="1"/>
          </p:nvPr>
        </p:nvSpPr>
        <p:spPr/>
        <p:txBody>
          <a:bodyPr>
            <a:normAutofit/>
          </a:bodyPr>
          <a:lstStyle/>
          <a:p>
            <a:r>
              <a:rPr lang="en-US" dirty="0" smtClean="0"/>
              <a:t>To hold the plywood to the workbench, I will use </a:t>
            </a:r>
            <a:r>
              <a:rPr lang="en-US" sz="3200" dirty="0" smtClean="0"/>
              <a:t>3 </a:t>
            </a:r>
            <a:r>
              <a:rPr lang="en-US" sz="3200" dirty="0"/>
              <a:t>in. Industrial C-Clamps</a:t>
            </a:r>
            <a:r>
              <a:rPr lang="en-US" dirty="0"/>
              <a:t> that I obtained from a </a:t>
            </a:r>
            <a:r>
              <a:rPr lang="en-US" sz="3200" dirty="0"/>
              <a:t>Harbor </a:t>
            </a:r>
            <a:r>
              <a:rPr lang="en-US" sz="3200" dirty="0" smtClean="0"/>
              <a:t>Freight Tools</a:t>
            </a:r>
            <a:r>
              <a:rPr lang="en-US" dirty="0" smtClean="0"/>
              <a:t> store.</a:t>
            </a:r>
            <a:endParaRPr lang="en-US"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28</a:t>
            </a:fld>
            <a:endParaRPr lang="en-US" dirty="0"/>
          </a:p>
        </p:txBody>
      </p:sp>
    </p:spTree>
    <p:extLst>
      <p:ext uri="{BB962C8B-B14F-4D97-AF65-F5344CB8AC3E}">
        <p14:creationId xmlns:p14="http://schemas.microsoft.com/office/powerpoint/2010/main" val="170506125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Ash</a:t>
            </a:r>
            <a:r>
              <a:rPr lang="en-US" baseline="0" dirty="0" smtClean="0"/>
              <a:t> Wood Blocks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Phase 1 Parts)</a:t>
            </a:r>
            <a:endParaRPr lang="en-US" dirty="0"/>
          </a:p>
        </p:txBody>
      </p:sp>
      <p:sp>
        <p:nvSpPr>
          <p:cNvPr id="3" name="Content Placeholder 2"/>
          <p:cNvSpPr>
            <a:spLocks noGrp="1"/>
          </p:cNvSpPr>
          <p:nvPr>
            <p:ph sz="half" idx="1"/>
          </p:nvPr>
        </p:nvSpPr>
        <p:spPr/>
        <p:txBody>
          <a:bodyPr>
            <a:normAutofit fontScale="62500" lnSpcReduction="20000"/>
          </a:bodyPr>
          <a:lstStyle/>
          <a:p>
            <a:pPr lvl="0"/>
            <a:r>
              <a:rPr lang="en-US" dirty="0"/>
              <a:t>I also have </a:t>
            </a:r>
            <a:r>
              <a:rPr lang="en-US" dirty="0" smtClean="0"/>
              <a:t>two </a:t>
            </a:r>
            <a:r>
              <a:rPr lang="en-US" dirty="0"/>
              <a:t>separate </a:t>
            </a:r>
            <a:r>
              <a:rPr lang="en-US" sz="5100" dirty="0" smtClean="0"/>
              <a:t>Ash wood blocks</a:t>
            </a:r>
            <a:r>
              <a:rPr lang="en-US" dirty="0" smtClean="0"/>
              <a:t>, also from </a:t>
            </a:r>
            <a:r>
              <a:rPr lang="en-US" sz="5100" dirty="0" smtClean="0"/>
              <a:t>Woodcraft</a:t>
            </a:r>
            <a:r>
              <a:rPr lang="en-US" dirty="0" smtClean="0"/>
              <a:t> that are about 2 inches by 2 inches thick. That’s about 50 millimeters on each side. Their length is about 8 </a:t>
            </a:r>
            <a:r>
              <a:rPr lang="en-US" dirty="0"/>
              <a:t>inches </a:t>
            </a:r>
            <a:r>
              <a:rPr lang="en-US" dirty="0" smtClean="0"/>
              <a:t>long, or about 200 millimeters. These blocks will</a:t>
            </a:r>
            <a:r>
              <a:rPr lang="en-US" baseline="0" dirty="0" smtClean="0"/>
              <a:t> serve as the</a:t>
            </a:r>
            <a:r>
              <a:rPr lang="en-US" dirty="0" smtClean="0"/>
              <a:t> “feet” of the S.H.O. Drive</a:t>
            </a:r>
            <a:r>
              <a:rPr lang="en-US" baseline="0" dirty="0" smtClean="0"/>
              <a:t>.</a:t>
            </a:r>
          </a:p>
          <a:p>
            <a:pPr lvl="0"/>
            <a:r>
              <a:rPr lang="en-US" baseline="0" dirty="0" smtClean="0"/>
              <a:t>If you’re wondering</a:t>
            </a:r>
            <a:r>
              <a:rPr lang="en-US" dirty="0" smtClean="0"/>
              <a:t> what Ash wood is used for, it’s a wood often used in b</a:t>
            </a:r>
            <a:r>
              <a:rPr lang="en-US" baseline="0" dirty="0" smtClean="0"/>
              <a:t>aseball bats.</a:t>
            </a:r>
            <a:endParaRPr lang="en-US" dirty="0" smtClean="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95393" y="2487167"/>
            <a:ext cx="3180207" cy="3180207"/>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29</a:t>
            </a:fld>
            <a:endParaRPr lang="en-US" dirty="0"/>
          </a:p>
        </p:txBody>
      </p:sp>
    </p:spTree>
    <p:extLst>
      <p:ext uri="{BB962C8B-B14F-4D97-AF65-F5344CB8AC3E}">
        <p14:creationId xmlns:p14="http://schemas.microsoft.com/office/powerpoint/2010/main" val="284587206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Rechargeable Batteries</a:t>
            </a:r>
            <a:br>
              <a:rPr lang="en-US" dirty="0" smtClean="0"/>
            </a:br>
            <a:r>
              <a:rPr lang="en-US" dirty="0" smtClean="0"/>
              <a:t>(Energy)</a:t>
            </a:r>
            <a:endParaRPr lang="en-US" dirty="0"/>
          </a:p>
        </p:txBody>
      </p:sp>
      <p:sp>
        <p:nvSpPr>
          <p:cNvPr id="3" name="Content Placeholder 2"/>
          <p:cNvSpPr>
            <a:spLocks noGrp="1"/>
          </p:cNvSpPr>
          <p:nvPr>
            <p:ph sz="half" idx="1"/>
          </p:nvPr>
        </p:nvSpPr>
        <p:spPr>
          <a:xfrm>
            <a:off x="1176866" y="2487169"/>
            <a:ext cx="3337560" cy="3389766"/>
          </a:xfrm>
        </p:spPr>
        <p:txBody>
          <a:bodyPr>
            <a:normAutofit fontScale="92500"/>
          </a:bodyPr>
          <a:lstStyle/>
          <a:p>
            <a:r>
              <a:rPr lang="en-US" dirty="0" smtClean="0"/>
              <a:t>Some of these devices come with non-rechargeable batteries. When these run out, they will need to be replaced.</a:t>
            </a:r>
          </a:p>
          <a:p>
            <a:r>
              <a:rPr lang="en-US" dirty="0" smtClean="0"/>
              <a:t>Where possible, rechargeable</a:t>
            </a:r>
            <a:r>
              <a:rPr lang="en-US" baseline="0" dirty="0" smtClean="0"/>
              <a:t> batteries will be used after the old batteries are used up.</a:t>
            </a:r>
            <a:endParaRPr lang="en-US" dirty="0"/>
          </a:p>
        </p:txBody>
      </p:sp>
      <p:pic>
        <p:nvPicPr>
          <p:cNvPr id="5" name="Content Placeholder 4"/>
          <p:cNvPicPr>
            <a:picLocks noGrp="1" noChangeAspect="1"/>
          </p:cNvPicPr>
          <p:nvPr>
            <p:ph sz="half" idx="2"/>
          </p:nvPr>
        </p:nvPicPr>
        <p:blipFill>
          <a:blip r:embed="rId2">
            <a:extLst>
              <a:ext uri="{BEBA8EAE-BF5A-486C-A8C5-ECC9F3942E4B}">
                <a14:imgProps xmlns:a14="http://schemas.microsoft.com/office/drawing/2010/main">
                  <a14:imgLayer r:embed="rId3">
                    <a14:imgEffect>
                      <a14:backgroundRemoval t="0" b="100000" l="0" r="100000">
                        <a14:foregroundMark x1="79000" y1="92000" x2="79000" y2="92000"/>
                        <a14:foregroundMark x1="88000" y1="80667" x2="88000" y2="80667"/>
                        <a14:foregroundMark x1="87333" y1="94000" x2="87333" y2="94000"/>
                        <a14:foregroundMark x1="14333" y1="84000" x2="14333" y2="84000"/>
                        <a14:foregroundMark x1="15000" y1="81000" x2="15000" y2="81000"/>
                        <a14:foregroundMark x1="15667" y1="89000" x2="15667" y2="89000"/>
                        <a14:foregroundMark x1="17667" y1="81333" x2="17667" y2="81333"/>
                        <a14:foregroundMark x1="20000" y1="21333" x2="20000" y2="21333"/>
                        <a14:foregroundMark x1="28667" y1="26333" x2="28667" y2="26333"/>
                        <a14:foregroundMark x1="35000" y1="26333" x2="35000" y2="26333"/>
                        <a14:foregroundMark x1="45000" y1="27333" x2="45000" y2="27333"/>
                        <a14:foregroundMark x1="51333" y1="25333" x2="51333" y2="25333"/>
                        <a14:foregroundMark x1="56333" y1="25333" x2="56333" y2="25333"/>
                        <a14:foregroundMark x1="60000" y1="25667" x2="60000" y2="25667"/>
                        <a14:foregroundMark x1="66000" y1="26333" x2="66000" y2="26333"/>
                        <a14:foregroundMark x1="72000" y1="28333" x2="72000" y2="28333"/>
                        <a14:foregroundMark x1="74667" y1="24000" x2="74667" y2="24000"/>
                        <a14:foregroundMark x1="78000" y1="25667" x2="78000" y2="25667"/>
                        <a14:foregroundMark x1="82000" y1="25000" x2="82000" y2="25000"/>
                        <a14:foregroundMark x1="26667" y1="30333" x2="26667" y2="30333"/>
                        <a14:foregroundMark x1="37000" y1="24667" x2="37000" y2="24667"/>
                        <a14:foregroundMark x1="34000" y1="24333" x2="34000" y2="24333"/>
                        <a14:foregroundMark x1="21667" y1="27000" x2="21667" y2="27000"/>
                        <a14:foregroundMark x1="21333" y1="25333" x2="21333" y2="25333"/>
                        <a14:foregroundMark x1="21000" y1="13333" x2="21000" y2="13333"/>
                        <a14:foregroundMark x1="21000" y1="11667" x2="21000" y2="11667"/>
                        <a14:foregroundMark x1="21000" y1="14667" x2="21000" y2="14667"/>
                        <a14:foregroundMark x1="17000" y1="14333" x2="17000" y2="14333"/>
                        <a14:foregroundMark x1="75333" y1="97000" x2="75333" y2="97000"/>
                        <a14:foregroundMark x1="82000" y1="95667" x2="82000" y2="95667"/>
                        <a14:foregroundMark x1="84667" y1="89667" x2="84667" y2="89667"/>
                        <a14:foregroundMark x1="87667" y1="97667" x2="87667" y2="97667"/>
                        <a14:foregroundMark x1="90667" y1="91333" x2="90667" y2="91333"/>
                        <a14:foregroundMark x1="92000" y1="97000" x2="92000" y2="97000"/>
                        <a14:foregroundMark x1="92333" y1="99333" x2="92333" y2="99333"/>
                        <a14:foregroundMark x1="93000" y1="99000" x2="93000" y2="99000"/>
                        <a14:foregroundMark x1="81000" y1="88000" x2="81000" y2="88667"/>
                        <a14:foregroundMark x1="71333" y1="25000" x2="71333" y2="25000"/>
                        <a14:foregroundMark x1="11000" y1="12333" x2="11000" y2="12333"/>
                        <a14:foregroundMark x1="11667" y1="10333" x2="11667" y2="10333"/>
                      </a14:backgroundRemoval>
                    </a14:imgEffect>
                  </a14:imgLayer>
                </a14:imgProps>
              </a:ext>
              <a:ext uri="{28A0092B-C50C-407E-A947-70E740481C1C}">
                <a14:useLocalDpi xmlns:a14="http://schemas.microsoft.com/office/drawing/2010/main" val="0"/>
              </a:ext>
            </a:extLst>
          </a:blip>
          <a:stretch>
            <a:fillRect/>
          </a:stretch>
        </p:blipFill>
        <p:spPr>
          <a:xfrm>
            <a:off x="4498380" y="2559687"/>
            <a:ext cx="1750020" cy="1750020"/>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3</a:t>
            </a:fld>
            <a:endParaRPr lang="en-US" dirty="0"/>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6413500" y="4425155"/>
            <a:ext cx="1562100" cy="15621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8133" l="1200" r="90000">
                        <a14:foregroundMark x1="46200" y1="10667" x2="46200" y2="10667"/>
                        <a14:foregroundMark x1="50200" y1="8267" x2="50200" y2="8267"/>
                        <a14:foregroundMark x1="49800" y1="7467" x2="49800" y2="7467"/>
                        <a14:foregroundMark x1="50800" y1="6933" x2="50800" y2="6933"/>
                        <a14:foregroundMark x1="54400" y1="6133" x2="54400" y2="6133"/>
                        <a14:foregroundMark x1="59400" y1="11467" x2="59400" y2="11467"/>
                        <a14:foregroundMark x1="57200" y1="9867" x2="57200" y2="9867"/>
                        <a14:foregroundMark x1="40200" y1="10667" x2="40200" y2="10667"/>
                        <a14:foregroundMark x1="31200" y1="36000" x2="31200" y2="36000"/>
                        <a14:foregroundMark x1="37400" y1="14667" x2="37400" y2="14667"/>
                        <a14:foregroundMark x1="39600" y1="11733" x2="39600" y2="11733"/>
                        <a14:foregroundMark x1="38000" y1="13600" x2="38000" y2="13600"/>
                        <a14:foregroundMark x1="35800" y1="17333" x2="35800" y2="17333"/>
                        <a14:foregroundMark x1="58000" y1="10133" x2="58000" y2="10133"/>
                        <a14:foregroundMark x1="59000" y1="11200" x2="59000" y2="11200"/>
                        <a14:foregroundMark x1="60200" y1="12800" x2="60200" y2="12800"/>
                        <a14:foregroundMark x1="61000" y1="13600" x2="61000" y2="13600"/>
                      </a14:backgroundRemoval>
                    </a14:imgEffect>
                  </a14:imgLayer>
                </a14:imgProps>
              </a:ext>
              <a:ext uri="{28A0092B-C50C-407E-A947-70E740481C1C}">
                <a14:useLocalDpi xmlns:a14="http://schemas.microsoft.com/office/drawing/2010/main" val="0"/>
              </a:ext>
            </a:extLst>
          </a:blip>
          <a:stretch>
            <a:fillRect/>
          </a:stretch>
        </p:blipFill>
        <p:spPr>
          <a:xfrm>
            <a:off x="4021039" y="4382226"/>
            <a:ext cx="2241550" cy="1681163"/>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444" b="100000" l="0" r="100000">
                        <a14:foregroundMark x1="88222" y1="25778" x2="88222" y2="25778"/>
                        <a14:foregroundMark x1="76667" y1="15111" x2="76667" y2="15111"/>
                        <a14:foregroundMark x1="71333" y1="14444" x2="71333" y2="14444"/>
                        <a14:foregroundMark x1="78667" y1="9111" x2="78667" y2="9111"/>
                        <a14:foregroundMark x1="77333" y1="31556" x2="77333" y2="31556"/>
                        <a14:foregroundMark x1="78444" y1="40889" x2="78444" y2="40889"/>
                        <a14:foregroundMark x1="73778" y1="14444" x2="73778" y2="14444"/>
                        <a14:foregroundMark x1="76444" y1="5778" x2="76444" y2="5778"/>
                        <a14:foregroundMark x1="77333" y1="17778" x2="77333" y2="17778"/>
                        <a14:foregroundMark x1="76000" y1="24444" x2="76000" y2="24444"/>
                        <a14:foregroundMark x1="76667" y1="36889" x2="76667" y2="36889"/>
                      </a14:backgroundRemoval>
                    </a14:imgEffect>
                  </a14:imgLayer>
                </a14:imgProps>
              </a:ext>
              <a:ext uri="{28A0092B-C50C-407E-A947-70E740481C1C}">
                <a14:useLocalDpi xmlns:a14="http://schemas.microsoft.com/office/drawing/2010/main" val="0"/>
              </a:ext>
            </a:extLst>
          </a:blip>
          <a:stretch>
            <a:fillRect/>
          </a:stretch>
        </p:blipFill>
        <p:spPr>
          <a:xfrm>
            <a:off x="6111677" y="2602476"/>
            <a:ext cx="1863923" cy="1863923"/>
          </a:xfrm>
          <a:prstGeom prst="rect">
            <a:avLst/>
          </a:prstGeom>
        </p:spPr>
      </p:pic>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8333" y1="12000" x2="28333" y2="12000"/>
                        <a14:foregroundMark x1="29667" y1="9333" x2="29667" y2="9333"/>
                        <a14:foregroundMark x1="28333" y1="8000" x2="28333" y2="8000"/>
                        <a14:foregroundMark x1="29667" y1="6667" x2="29667" y2="6333"/>
                        <a14:foregroundMark x1="31000" y1="5333" x2="31000" y2="5333"/>
                        <a14:backgroundMark x1="73333" y1="9667" x2="73333" y2="9667"/>
                        <a14:backgroundMark x1="72667" y1="70000" x2="72667" y2="70000"/>
                        <a14:backgroundMark x1="72333" y1="56333" x2="72333" y2="56333"/>
                      </a14:backgroundRemoval>
                    </a14:imgEffect>
                  </a14:imgLayer>
                </a14:imgProps>
              </a:ext>
              <a:ext uri="{28A0092B-C50C-407E-A947-70E740481C1C}">
                <a14:useLocalDpi xmlns:a14="http://schemas.microsoft.com/office/drawing/2010/main" val="0"/>
              </a:ext>
            </a:extLst>
          </a:blip>
          <a:stretch>
            <a:fillRect/>
          </a:stretch>
        </p:blipFill>
        <p:spPr>
          <a:xfrm>
            <a:off x="5163615" y="4126915"/>
            <a:ext cx="1962574" cy="1962574"/>
          </a:xfrm>
          <a:prstGeom prst="rect">
            <a:avLst/>
          </a:prstGeom>
        </p:spPr>
      </p:pic>
    </p:spTree>
    <p:extLst>
      <p:ext uri="{BB962C8B-B14F-4D97-AF65-F5344CB8AC3E}">
        <p14:creationId xmlns:p14="http://schemas.microsoft.com/office/powerpoint/2010/main" val="83364013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Brass Hinges</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Phase 1 Parts)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latin typeface="Garamond" charset="0"/>
              </a:rPr>
              <a:t>So </a:t>
            </a:r>
            <a:r>
              <a:rPr lang="en-US" dirty="0">
                <a:latin typeface="Garamond" charset="0"/>
              </a:rPr>
              <a:t>how </a:t>
            </a:r>
            <a:r>
              <a:rPr lang="en-US" dirty="0" smtClean="0">
                <a:latin typeface="Garamond" charset="0"/>
              </a:rPr>
              <a:t>should I </a:t>
            </a:r>
            <a:r>
              <a:rPr lang="en-US" dirty="0">
                <a:latin typeface="Garamond" charset="0"/>
              </a:rPr>
              <a:t>attach these panels to the base blocks? Well I </a:t>
            </a:r>
            <a:r>
              <a:rPr lang="en-US" i="1" dirty="0">
                <a:latin typeface="Garamond" charset="0"/>
              </a:rPr>
              <a:t>could</a:t>
            </a:r>
            <a:r>
              <a:rPr lang="en-US" dirty="0">
                <a:latin typeface="Garamond" charset="0"/>
              </a:rPr>
              <a:t> simply glue and nail these panels to the base like a normal person. But here I will do something different.</a:t>
            </a:r>
            <a:r>
              <a:rPr lang="en-US" dirty="0">
                <a:solidFill>
                  <a:srgbClr val="000000"/>
                </a:solidFill>
                <a:latin typeface="Garamond" charset="0"/>
              </a:rPr>
              <a:t> </a:t>
            </a:r>
            <a:endParaRPr lang="en-US" dirty="0" smtClean="0">
              <a:solidFill>
                <a:srgbClr val="000000"/>
              </a:solidFill>
              <a:latin typeface="Garamond" charset="0"/>
            </a:endParaRPr>
          </a:p>
          <a:p>
            <a:r>
              <a:rPr lang="en-US" dirty="0" smtClean="0">
                <a:latin typeface="Garamond" charset="0"/>
              </a:rPr>
              <a:t>From </a:t>
            </a:r>
            <a:r>
              <a:rPr lang="en-US" sz="4100" dirty="0" smtClean="0">
                <a:latin typeface="Garamond" charset="0"/>
              </a:rPr>
              <a:t>Woodcraft</a:t>
            </a:r>
            <a:r>
              <a:rPr lang="en-US" dirty="0" smtClean="0">
                <a:latin typeface="Garamond" charset="0"/>
              </a:rPr>
              <a:t>, I purchased </a:t>
            </a:r>
            <a:r>
              <a:rPr lang="en-US" dirty="0">
                <a:latin typeface="Garamond" charset="0"/>
              </a:rPr>
              <a:t>these </a:t>
            </a:r>
            <a:r>
              <a:rPr lang="en-US" sz="4100" dirty="0">
                <a:latin typeface="Garamond" charset="0"/>
              </a:rPr>
              <a:t>brass hinges</a:t>
            </a:r>
            <a:r>
              <a:rPr lang="en-US" dirty="0">
                <a:latin typeface="Garamond" charset="0"/>
              </a:rPr>
              <a:t>, which I will use to attach the panels </a:t>
            </a:r>
            <a:r>
              <a:rPr lang="en-US" dirty="0" smtClean="0">
                <a:latin typeface="Garamond" charset="0"/>
              </a:rPr>
              <a:t>onto the ash wood blocks</a:t>
            </a:r>
            <a:r>
              <a:rPr lang="en-US" dirty="0">
                <a:latin typeface="Garamond" charset="0"/>
              </a:rPr>
              <a:t>.</a:t>
            </a:r>
            <a:endParaRPr lang="en-US" dirty="0">
              <a:solidFill>
                <a:srgbClr val="000000"/>
              </a:solidFill>
              <a:latin typeface="Garamond" charset="0"/>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572000" y="2576513"/>
            <a:ext cx="3273552" cy="3272374"/>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30</a:t>
            </a:fld>
            <a:endParaRPr lang="en-US" dirty="0"/>
          </a:p>
        </p:txBody>
      </p:sp>
      <p:pic>
        <p:nvPicPr>
          <p:cNvPr id="9"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710650"/>
            <a:ext cx="1138237" cy="1138237"/>
          </a:xfrm>
          <a:prstGeom prst="rect">
            <a:avLst/>
          </a:prstGeom>
        </p:spPr>
      </p:pic>
      <p:pic>
        <p:nvPicPr>
          <p:cNvPr id="11"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579064" y="2576513"/>
            <a:ext cx="1266825" cy="938635"/>
          </a:xfrm>
          <a:prstGeom prst="rect">
            <a:avLst/>
          </a:prstGeom>
        </p:spPr>
      </p:pic>
      <p:pic>
        <p:nvPicPr>
          <p:cNvPr id="12"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315" y="4711316"/>
            <a:ext cx="1138237" cy="1138237"/>
          </a:xfrm>
          <a:prstGeom prst="rect">
            <a:avLst/>
          </a:prstGeom>
        </p:spPr>
      </p:pic>
    </p:spTree>
    <p:extLst>
      <p:ext uri="{BB962C8B-B14F-4D97-AF65-F5344CB8AC3E}">
        <p14:creationId xmlns:p14="http://schemas.microsoft.com/office/powerpoint/2010/main" val="101492044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t>Transparency</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Protocols)</a:t>
            </a:r>
            <a:endParaRPr lang="en-US" dirty="0">
              <a:effectLst/>
            </a:endParaRPr>
          </a:p>
        </p:txBody>
      </p:sp>
      <p:sp>
        <p:nvSpPr>
          <p:cNvPr id="3" name="Content Placeholder 2"/>
          <p:cNvSpPr>
            <a:spLocks noGrp="1"/>
          </p:cNvSpPr>
          <p:nvPr>
            <p:ph sz="half" idx="1"/>
          </p:nvPr>
        </p:nvSpPr>
        <p:spPr/>
        <p:txBody>
          <a:bodyPr>
            <a:normAutofit fontScale="92500"/>
          </a:bodyPr>
          <a:lstStyle/>
          <a:p>
            <a:r>
              <a:rPr lang="en-US" sz="2400" kern="1200" cap="none" dirty="0" smtClean="0">
                <a:solidFill>
                  <a:schemeClr val="tx1">
                    <a:lumMod val="85000"/>
                    <a:lumOff val="15000"/>
                  </a:schemeClr>
                </a:solidFill>
                <a:effectLst/>
                <a:latin typeface="Garamond" charset="0"/>
                <a:ea typeface="+mn-ea"/>
                <a:cs typeface="+mn-cs"/>
              </a:rPr>
              <a:t>I </a:t>
            </a:r>
            <a:r>
              <a:rPr lang="en-US" sz="2400" kern="1200" cap="none" dirty="0">
                <a:solidFill>
                  <a:schemeClr val="tx1">
                    <a:lumMod val="85000"/>
                    <a:lumOff val="15000"/>
                  </a:schemeClr>
                </a:solidFill>
                <a:effectLst/>
                <a:latin typeface="Garamond" charset="0"/>
                <a:ea typeface="+mn-ea"/>
                <a:cs typeface="+mn-cs"/>
              </a:rPr>
              <a:t>am </a:t>
            </a:r>
            <a:r>
              <a:rPr lang="en-US" sz="2400" kern="1200" cap="none" dirty="0" smtClean="0">
                <a:solidFill>
                  <a:schemeClr val="tx1">
                    <a:lumMod val="85000"/>
                    <a:lumOff val="15000"/>
                  </a:schemeClr>
                </a:solidFill>
                <a:effectLst/>
                <a:latin typeface="Garamond" charset="0"/>
                <a:ea typeface="+mn-ea"/>
                <a:cs typeface="+mn-cs"/>
              </a:rPr>
              <a:t>a bit extra-concerned </a:t>
            </a:r>
            <a:r>
              <a:rPr lang="en-US" sz="2400" kern="1200" cap="none" dirty="0">
                <a:solidFill>
                  <a:schemeClr val="tx1">
                    <a:lumMod val="85000"/>
                    <a:lumOff val="15000"/>
                  </a:schemeClr>
                </a:solidFill>
                <a:effectLst/>
                <a:latin typeface="Garamond" charset="0"/>
                <a:ea typeface="+mn-ea"/>
                <a:cs typeface="+mn-cs"/>
              </a:rPr>
              <a:t>about the </a:t>
            </a:r>
            <a:r>
              <a:rPr lang="en-US" sz="2400" kern="1200" cap="none" dirty="0" smtClean="0">
                <a:solidFill>
                  <a:schemeClr val="tx1">
                    <a:lumMod val="85000"/>
                    <a:lumOff val="15000"/>
                  </a:schemeClr>
                </a:solidFill>
                <a:effectLst/>
                <a:latin typeface="Garamond" charset="0"/>
                <a:ea typeface="+mn-ea"/>
                <a:cs typeface="+mn-cs"/>
              </a:rPr>
              <a:t>craftsmanship </a:t>
            </a:r>
            <a:r>
              <a:rPr lang="en-US" sz="2400" kern="1200" cap="none" dirty="0">
                <a:solidFill>
                  <a:schemeClr val="tx1">
                    <a:lumMod val="85000"/>
                    <a:lumOff val="15000"/>
                  </a:schemeClr>
                </a:solidFill>
                <a:effectLst/>
                <a:latin typeface="Garamond" charset="0"/>
                <a:ea typeface="+mn-ea"/>
                <a:cs typeface="+mn-cs"/>
              </a:rPr>
              <a:t>of this effort, and</a:t>
            </a:r>
            <a:r>
              <a:rPr lang="en-US" sz="2400" kern="1200" cap="none" dirty="0" smtClean="0">
                <a:solidFill>
                  <a:schemeClr val="tx1">
                    <a:lumMod val="85000"/>
                    <a:lumOff val="15000"/>
                  </a:schemeClr>
                </a:solidFill>
                <a:effectLst/>
                <a:latin typeface="Garamond" charset="0"/>
                <a:ea typeface="+mn-ea"/>
                <a:cs typeface="+mn-cs"/>
              </a:rPr>
              <a:t> it </a:t>
            </a:r>
            <a:r>
              <a:rPr lang="en-US" sz="2400" kern="1200" cap="none" dirty="0">
                <a:solidFill>
                  <a:schemeClr val="tx1">
                    <a:lumMod val="85000"/>
                    <a:lumOff val="15000"/>
                  </a:schemeClr>
                </a:solidFill>
                <a:effectLst/>
                <a:latin typeface="Garamond" charset="0"/>
                <a:ea typeface="+mn-ea"/>
                <a:cs typeface="+mn-cs"/>
              </a:rPr>
              <a:t>would </a:t>
            </a:r>
            <a:r>
              <a:rPr lang="en-US" dirty="0">
                <a:latin typeface="Garamond" charset="0"/>
              </a:rPr>
              <a:t>obviously be simpler </a:t>
            </a:r>
            <a:r>
              <a:rPr lang="en-US" sz="2400" kern="1200" cap="none" dirty="0" smtClean="0">
                <a:solidFill>
                  <a:schemeClr val="tx1">
                    <a:lumMod val="85000"/>
                    <a:lumOff val="15000"/>
                  </a:schemeClr>
                </a:solidFill>
                <a:effectLst/>
                <a:latin typeface="Garamond" charset="0"/>
                <a:ea typeface="+mn-ea"/>
                <a:cs typeface="+mn-cs"/>
              </a:rPr>
              <a:t>to glue and nail </a:t>
            </a:r>
            <a:r>
              <a:rPr lang="en-US" sz="2400" kern="1200" cap="none" dirty="0">
                <a:solidFill>
                  <a:schemeClr val="tx1">
                    <a:lumMod val="85000"/>
                    <a:lumOff val="15000"/>
                  </a:schemeClr>
                </a:solidFill>
                <a:effectLst/>
                <a:latin typeface="Garamond" charset="0"/>
                <a:ea typeface="+mn-ea"/>
                <a:cs typeface="+mn-cs"/>
              </a:rPr>
              <a:t>the pieces </a:t>
            </a:r>
            <a:r>
              <a:rPr lang="en-US" sz="2400" kern="1200" cap="none" dirty="0" smtClean="0">
                <a:solidFill>
                  <a:schemeClr val="tx1">
                    <a:lumMod val="85000"/>
                    <a:lumOff val="15000"/>
                  </a:schemeClr>
                </a:solidFill>
                <a:effectLst/>
                <a:latin typeface="Garamond" charset="0"/>
                <a:ea typeface="+mn-ea"/>
                <a:cs typeface="+mn-cs"/>
              </a:rPr>
              <a:t>together. But </a:t>
            </a:r>
            <a:r>
              <a:rPr lang="en-US" sz="2400" kern="1200" cap="none" dirty="0">
                <a:solidFill>
                  <a:schemeClr val="tx1">
                    <a:lumMod val="85000"/>
                    <a:lumOff val="15000"/>
                  </a:schemeClr>
                </a:solidFill>
                <a:effectLst/>
                <a:latin typeface="Garamond" charset="0"/>
                <a:ea typeface="+mn-ea"/>
                <a:cs typeface="+mn-cs"/>
              </a:rPr>
              <a:t>I place more value in reducing the possible ways that are available </a:t>
            </a:r>
            <a:r>
              <a:rPr lang="en-US" sz="2400" kern="1200" cap="none" dirty="0" smtClean="0">
                <a:solidFill>
                  <a:schemeClr val="tx1">
                    <a:lumMod val="85000"/>
                    <a:lumOff val="15000"/>
                  </a:schemeClr>
                </a:solidFill>
                <a:effectLst/>
                <a:latin typeface="Garamond" charset="0"/>
                <a:ea typeface="+mn-ea"/>
                <a:cs typeface="+mn-cs"/>
              </a:rPr>
              <a:t>to </a:t>
            </a:r>
            <a:r>
              <a:rPr lang="en-US" sz="2400" kern="1200" cap="none" dirty="0">
                <a:solidFill>
                  <a:schemeClr val="tx1">
                    <a:lumMod val="85000"/>
                    <a:lumOff val="15000"/>
                  </a:schemeClr>
                </a:solidFill>
                <a:effectLst/>
                <a:latin typeface="Garamond" charset="0"/>
                <a:ea typeface="+mn-ea"/>
                <a:cs typeface="+mn-cs"/>
              </a:rPr>
              <a:t>“trick” </a:t>
            </a:r>
            <a:r>
              <a:rPr lang="en-US" sz="2400" kern="1200" cap="none" dirty="0" smtClean="0">
                <a:solidFill>
                  <a:schemeClr val="tx1">
                    <a:lumMod val="85000"/>
                    <a:lumOff val="15000"/>
                  </a:schemeClr>
                </a:solidFill>
                <a:effectLst/>
                <a:latin typeface="Garamond" charset="0"/>
                <a:ea typeface="+mn-ea"/>
                <a:cs typeface="+mn-cs"/>
              </a:rPr>
              <a:t>this device.</a:t>
            </a:r>
            <a:endParaRPr lang="en-US" sz="2400" kern="1200" cap="none" dirty="0">
              <a:solidFill>
                <a:srgbClr val="000000"/>
              </a:solidFill>
              <a:effectLst/>
              <a:latin typeface="Garamond" charset="0"/>
              <a:ea typeface="+mn-ea"/>
              <a:cs typeface="+mn-cs"/>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576763" y="2578100"/>
            <a:ext cx="3271429" cy="3271476"/>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31</a:t>
            </a:fld>
            <a:endParaRPr lang="en-US" dirty="0"/>
          </a:p>
        </p:txBody>
      </p:sp>
      <p:pic>
        <p:nvPicPr>
          <p:cNvPr id="8" name="Content Placeholder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79064" y="2576513"/>
            <a:ext cx="1266825" cy="938635"/>
          </a:xfrm>
          <a:prstGeom prst="rect">
            <a:avLst/>
          </a:prstGeom>
        </p:spPr>
      </p:pic>
      <p:pic>
        <p:nvPicPr>
          <p:cNvPr id="9"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710650"/>
            <a:ext cx="1138237" cy="1138237"/>
          </a:xfrm>
          <a:prstGeom prst="rect">
            <a:avLst/>
          </a:prstGeom>
        </p:spPr>
      </p:pic>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7315" y="4711316"/>
            <a:ext cx="1138237" cy="1138237"/>
          </a:xfrm>
          <a:prstGeom prst="rect">
            <a:avLst/>
          </a:prstGeom>
        </p:spPr>
      </p:pic>
    </p:spTree>
    <p:extLst>
      <p:ext uri="{BB962C8B-B14F-4D97-AF65-F5344CB8AC3E}">
        <p14:creationId xmlns:p14="http://schemas.microsoft.com/office/powerpoint/2010/main" val="259785384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t>Transparency</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Protocols)</a:t>
            </a:r>
            <a:endParaRPr lang="en-US" dirty="0">
              <a:effectLst/>
            </a:endParaRPr>
          </a:p>
        </p:txBody>
      </p:sp>
      <p:sp>
        <p:nvSpPr>
          <p:cNvPr id="3" name="Content Placeholder 2"/>
          <p:cNvSpPr>
            <a:spLocks noGrp="1"/>
          </p:cNvSpPr>
          <p:nvPr>
            <p:ph sz="half" idx="1"/>
          </p:nvPr>
        </p:nvSpPr>
        <p:spPr/>
        <p:txBody>
          <a:bodyPr>
            <a:normAutofit/>
          </a:bodyPr>
          <a:lstStyle/>
          <a:p>
            <a:r>
              <a:rPr lang="en-US" sz="2400" kern="1200" cap="none" dirty="0" smtClean="0">
                <a:solidFill>
                  <a:schemeClr val="tx1">
                    <a:lumMod val="85000"/>
                    <a:lumOff val="15000"/>
                  </a:schemeClr>
                </a:solidFill>
                <a:effectLst/>
                <a:latin typeface="Garamond" charset="0"/>
                <a:ea typeface="+mn-ea"/>
                <a:cs typeface="+mn-cs"/>
              </a:rPr>
              <a:t>Furthermore, </a:t>
            </a:r>
            <a:r>
              <a:rPr lang="en-US" sz="2400" kern="1200" cap="none" dirty="0">
                <a:solidFill>
                  <a:schemeClr val="tx1">
                    <a:lumMod val="85000"/>
                    <a:lumOff val="15000"/>
                  </a:schemeClr>
                </a:solidFill>
                <a:effectLst/>
                <a:latin typeface="Garamond" charset="0"/>
                <a:ea typeface="+mn-ea"/>
                <a:cs typeface="+mn-cs"/>
              </a:rPr>
              <a:t>the device</a:t>
            </a:r>
            <a:r>
              <a:rPr lang="en-US" sz="2400" kern="1200" cap="none" dirty="0" smtClean="0">
                <a:solidFill>
                  <a:schemeClr val="tx1">
                    <a:lumMod val="85000"/>
                    <a:lumOff val="15000"/>
                  </a:schemeClr>
                </a:solidFill>
                <a:effectLst/>
                <a:latin typeface="Garamond" charset="0"/>
                <a:ea typeface="+mn-ea"/>
                <a:cs typeface="+mn-cs"/>
              </a:rPr>
              <a:t>, </a:t>
            </a:r>
            <a:r>
              <a:rPr lang="en-US" sz="2400" kern="1200" cap="none" dirty="0">
                <a:solidFill>
                  <a:schemeClr val="tx1">
                    <a:lumMod val="85000"/>
                    <a:lumOff val="15000"/>
                  </a:schemeClr>
                </a:solidFill>
                <a:effectLst/>
                <a:latin typeface="Garamond" charset="0"/>
                <a:ea typeface="+mn-ea"/>
                <a:cs typeface="+mn-cs"/>
              </a:rPr>
              <a:t>when completed will </a:t>
            </a:r>
            <a:r>
              <a:rPr lang="en-US" sz="2400" kern="1200" cap="none" dirty="0" smtClean="0">
                <a:solidFill>
                  <a:schemeClr val="tx1">
                    <a:lumMod val="85000"/>
                    <a:lumOff val="15000"/>
                  </a:schemeClr>
                </a:solidFill>
                <a:effectLst/>
                <a:latin typeface="Garamond" charset="0"/>
                <a:ea typeface="+mn-ea"/>
                <a:cs typeface="+mn-cs"/>
              </a:rPr>
              <a:t>be </a:t>
            </a:r>
            <a:r>
              <a:rPr lang="en-US" sz="2400" kern="1200" cap="none" dirty="0">
                <a:solidFill>
                  <a:schemeClr val="tx1">
                    <a:lumMod val="85000"/>
                    <a:lumOff val="15000"/>
                  </a:schemeClr>
                </a:solidFill>
                <a:effectLst/>
                <a:latin typeface="Garamond" charset="0"/>
                <a:ea typeface="+mn-ea"/>
                <a:cs typeface="+mn-cs"/>
              </a:rPr>
              <a:t>left uncovered and exposed to the surrounding elements and operated in multiple environments </a:t>
            </a:r>
            <a:r>
              <a:rPr lang="en-US" sz="2400" kern="1200" cap="none" dirty="0" smtClean="0">
                <a:solidFill>
                  <a:schemeClr val="tx1">
                    <a:lumMod val="85000"/>
                    <a:lumOff val="15000"/>
                  </a:schemeClr>
                </a:solidFill>
                <a:effectLst/>
                <a:latin typeface="Garamond" charset="0"/>
                <a:ea typeface="+mn-ea"/>
                <a:cs typeface="+mn-cs"/>
              </a:rPr>
              <a:t>to reduce the number </a:t>
            </a:r>
            <a:r>
              <a:rPr lang="en-US" sz="2400" kern="1200" cap="none" dirty="0">
                <a:solidFill>
                  <a:schemeClr val="tx1">
                    <a:lumMod val="85000"/>
                    <a:lumOff val="15000"/>
                  </a:schemeClr>
                </a:solidFill>
                <a:effectLst/>
                <a:latin typeface="Garamond" charset="0"/>
                <a:ea typeface="+mn-ea"/>
                <a:cs typeface="+mn-cs"/>
              </a:rPr>
              <a:t>ways to </a:t>
            </a:r>
            <a:r>
              <a:rPr lang="en-US" sz="2400" kern="1200" cap="none" dirty="0" smtClean="0">
                <a:solidFill>
                  <a:schemeClr val="tx1">
                    <a:lumMod val="85000"/>
                    <a:lumOff val="15000"/>
                  </a:schemeClr>
                </a:solidFill>
                <a:effectLst/>
                <a:latin typeface="Garamond" charset="0"/>
                <a:ea typeface="+mn-ea"/>
                <a:cs typeface="+mn-cs"/>
              </a:rPr>
              <a:t>trick </a:t>
            </a:r>
            <a:r>
              <a:rPr lang="en-US" sz="2400" kern="1200" cap="none" dirty="0">
                <a:solidFill>
                  <a:schemeClr val="tx1">
                    <a:lumMod val="85000"/>
                    <a:lumOff val="15000"/>
                  </a:schemeClr>
                </a:solidFill>
                <a:effectLst/>
                <a:latin typeface="Garamond" charset="0"/>
                <a:ea typeface="+mn-ea"/>
                <a:cs typeface="+mn-cs"/>
              </a:rPr>
              <a:t>this device</a:t>
            </a:r>
            <a:r>
              <a:rPr lang="en-US" sz="2400" kern="1200" cap="none" dirty="0" smtClean="0">
                <a:solidFill>
                  <a:schemeClr val="tx1">
                    <a:lumMod val="85000"/>
                    <a:lumOff val="15000"/>
                  </a:schemeClr>
                </a:solidFill>
                <a:effectLst/>
                <a:latin typeface="Garamond" charset="0"/>
                <a:ea typeface="+mn-ea"/>
                <a:cs typeface="+mn-cs"/>
              </a:rPr>
              <a:t>.</a:t>
            </a:r>
            <a:r>
              <a:rPr lang="en-US" sz="2400" kern="1200" cap="none" dirty="0">
                <a:solidFill>
                  <a:srgbClr val="000000"/>
                </a:solidFill>
                <a:effectLst/>
                <a:latin typeface="Garamond" charset="0"/>
                <a:ea typeface="+mn-ea"/>
                <a:cs typeface="+mn-cs"/>
              </a:rPr>
              <a:t> </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576763" y="2578100"/>
            <a:ext cx="3271429" cy="3271476"/>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32</a:t>
            </a:fld>
            <a:endParaRPr lang="en-US" dirty="0"/>
          </a:p>
        </p:txBody>
      </p:sp>
      <p:pic>
        <p:nvPicPr>
          <p:cNvPr id="8" name="Content Placeholder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79064" y="2576513"/>
            <a:ext cx="1266825" cy="938635"/>
          </a:xfrm>
          <a:prstGeom prst="rect">
            <a:avLst/>
          </a:prstGeom>
        </p:spPr>
      </p:pic>
      <p:pic>
        <p:nvPicPr>
          <p:cNvPr id="9"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710650"/>
            <a:ext cx="1138237" cy="1138237"/>
          </a:xfrm>
          <a:prstGeom prst="rect">
            <a:avLst/>
          </a:prstGeom>
        </p:spPr>
      </p:pic>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7315" y="4711316"/>
            <a:ext cx="1138237" cy="1138237"/>
          </a:xfrm>
          <a:prstGeom prst="rect">
            <a:avLst/>
          </a:prstGeom>
        </p:spPr>
      </p:pic>
    </p:spTree>
    <p:extLst>
      <p:ext uri="{BB962C8B-B14F-4D97-AF65-F5344CB8AC3E}">
        <p14:creationId xmlns:p14="http://schemas.microsoft.com/office/powerpoint/2010/main" val="121666567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Transparency</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Protocols)</a:t>
            </a:r>
            <a:endParaRPr lang="en-US" dirty="0">
              <a:effectLst/>
            </a:endParaRPr>
          </a:p>
        </p:txBody>
      </p:sp>
      <p:sp>
        <p:nvSpPr>
          <p:cNvPr id="3" name="Content Placeholder 2"/>
          <p:cNvSpPr>
            <a:spLocks noGrp="1"/>
          </p:cNvSpPr>
          <p:nvPr>
            <p:ph sz="half" idx="1"/>
          </p:nvPr>
        </p:nvSpPr>
        <p:spPr/>
        <p:txBody>
          <a:bodyPr>
            <a:normAutofit fontScale="92500" lnSpcReduction="10000"/>
          </a:bodyPr>
          <a:lstStyle/>
          <a:p>
            <a:r>
              <a:rPr lang="en-US" sz="2400" kern="1200" cap="none" dirty="0" smtClean="0">
                <a:solidFill>
                  <a:schemeClr val="tx1">
                    <a:lumMod val="85000"/>
                    <a:lumOff val="15000"/>
                  </a:schemeClr>
                </a:solidFill>
                <a:effectLst/>
                <a:latin typeface="+mn-lt"/>
                <a:ea typeface="+mn-ea"/>
                <a:cs typeface="+mn-cs"/>
              </a:rPr>
              <a:t>I do want this device to be well-built enough to operate even when transporting it, to </a:t>
            </a:r>
            <a:r>
              <a:rPr lang="en-US" dirty="0" smtClean="0"/>
              <a:t>better </a:t>
            </a:r>
            <a:r>
              <a:rPr lang="en-US" sz="2400" kern="1200" cap="none" dirty="0" smtClean="0">
                <a:solidFill>
                  <a:schemeClr val="tx1">
                    <a:lumMod val="85000"/>
                    <a:lumOff val="15000"/>
                  </a:schemeClr>
                </a:solidFill>
                <a:effectLst/>
                <a:latin typeface="+mn-lt"/>
                <a:ea typeface="+mn-ea"/>
                <a:cs typeface="+mn-cs"/>
              </a:rPr>
              <a:t>distinguish it from rather immobile devices which, who knows, could be powered by an object hiding behind a wall or some other structure in the room.</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576763" y="2578100"/>
            <a:ext cx="3271429" cy="3271476"/>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33</a:t>
            </a:fld>
            <a:endParaRPr lang="en-US" dirty="0"/>
          </a:p>
        </p:txBody>
      </p:sp>
      <p:pic>
        <p:nvPicPr>
          <p:cNvPr id="5"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315" y="4711316"/>
            <a:ext cx="1138237" cy="1138237"/>
          </a:xfrm>
          <a:prstGeom prst="rect">
            <a:avLst/>
          </a:prstGeom>
        </p:spPr>
      </p:pic>
      <p:pic>
        <p:nvPicPr>
          <p:cNvPr id="7"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579064" y="2576513"/>
            <a:ext cx="1266825" cy="938635"/>
          </a:xfrm>
          <a:prstGeom prst="rect">
            <a:avLst/>
          </a:prstGeom>
        </p:spPr>
      </p:pic>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710650"/>
            <a:ext cx="1138237" cy="1138237"/>
          </a:xfrm>
          <a:prstGeom prst="rect">
            <a:avLst/>
          </a:prstGeom>
        </p:spPr>
      </p:pic>
    </p:spTree>
    <p:extLst>
      <p:ext uri="{BB962C8B-B14F-4D97-AF65-F5344CB8AC3E}">
        <p14:creationId xmlns:p14="http://schemas.microsoft.com/office/powerpoint/2010/main" val="13395194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Metal Spring</a:t>
            </a:r>
            <a:r>
              <a:rPr lang="en-US" baseline="0" dirty="0" smtClean="0"/>
              <a:t> </a:t>
            </a:r>
            <a:r>
              <a:rPr lang="en-US" dirty="0" smtClean="0"/>
              <a:t>Clamps</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Equipment)</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Before drilling</a:t>
            </a:r>
            <a:r>
              <a:rPr lang="en-US" baseline="0" dirty="0" smtClean="0"/>
              <a:t> the pilot holes for the brass screws, I will clamp the Ash wood base blocks </a:t>
            </a:r>
            <a:r>
              <a:rPr lang="en-US" dirty="0"/>
              <a:t>with </a:t>
            </a:r>
            <a:r>
              <a:rPr lang="en-US" sz="3500" dirty="0"/>
              <a:t>Bessey XM7 3-Inch Metal Spring </a:t>
            </a:r>
            <a:r>
              <a:rPr lang="en-US" sz="3500" dirty="0" smtClean="0"/>
              <a:t>Clamps</a:t>
            </a:r>
            <a:r>
              <a:rPr lang="en-US" dirty="0" smtClean="0"/>
              <a:t> that I purchased from </a:t>
            </a:r>
            <a:r>
              <a:rPr lang="en-US" sz="3500" dirty="0" smtClean="0"/>
              <a:t>Woodcraft</a:t>
            </a:r>
            <a:r>
              <a:rPr lang="en-US" dirty="0" smtClean="0"/>
              <a:t>.</a:t>
            </a:r>
            <a:endParaRPr lang="en-US" dirty="0"/>
          </a:p>
        </p:txBody>
      </p:sp>
      <p:pic>
        <p:nvPicPr>
          <p:cNvPr id="5" name="Content Placeholder 4"/>
          <p:cNvPicPr>
            <a:picLocks noGrp="1" noChangeAspect="1"/>
          </p:cNvPicPr>
          <p:nvPr>
            <p:ph sz="half" idx="2"/>
          </p:nvPr>
        </p:nvPicPr>
        <p:blipFill>
          <a:blip r:embed="rId2">
            <a:extLst>
              <a:ext uri="{BEBA8EAE-BF5A-486C-A8C5-ECC9F3942E4B}">
                <a14:imgProps xmlns:a14="http://schemas.microsoft.com/office/drawing/2010/main">
                  <a14:imgLayer r:embed="rId3">
                    <a14:imgEffect>
                      <a14:backgroundRemoval t="204" b="100000" l="0" r="100000">
                        <a14:foregroundMark x1="28800" y1="75510" x2="28800" y2="75510"/>
                        <a14:foregroundMark x1="37200" y1="69796" x2="37200" y2="69796"/>
                        <a14:foregroundMark x1="44800" y1="65102" x2="44800" y2="65102"/>
                        <a14:foregroundMark x1="48000" y1="62653" x2="48000" y2="62653"/>
                        <a14:foregroundMark x1="51200" y1="59592" x2="51200" y2="59592"/>
                        <a14:foregroundMark x1="54600" y1="57755" x2="54600" y2="57755"/>
                        <a14:foregroundMark x1="38000" y1="65918" x2="38000" y2="65918"/>
                        <a14:foregroundMark x1="49600" y1="62245" x2="49600" y2="62245"/>
                        <a14:foregroundMark x1="53600" y1="58980" x2="53600" y2="58980"/>
                        <a14:foregroundMark x1="21200" y1="79184" x2="21200" y2="79184"/>
                        <a14:foregroundMark x1="26600" y1="76735" x2="26600" y2="76735"/>
                        <a14:foregroundMark x1="18800" y1="80000" x2="18800" y2="80000"/>
                        <a14:foregroundMark x1="23400" y1="78571" x2="23400" y2="78571"/>
                        <a14:foregroundMark x1="24600" y1="77959" x2="24600" y2="77959"/>
                        <a14:foregroundMark x1="22400" y1="78980" x2="22400" y2="78980"/>
                        <a14:foregroundMark x1="25400" y1="77143" x2="25400" y2="77143"/>
                        <a14:foregroundMark x1="23000" y1="77959" x2="23000" y2="77959"/>
                        <a14:foregroundMark x1="30000" y1="71429" x2="30000" y2="71429"/>
                        <a14:foregroundMark x1="29600" y1="71429" x2="29600" y2="71429"/>
                        <a14:foregroundMark x1="29400" y1="70204" x2="29400" y2="70204"/>
                        <a14:foregroundMark x1="28600" y1="72041" x2="28600" y2="72041"/>
                        <a14:foregroundMark x1="50000" y1="59796" x2="50000" y2="59796"/>
                        <a14:foregroundMark x1="52200" y1="58571" x2="52200" y2="58571"/>
                        <a14:foregroundMark x1="53200" y1="57959" x2="53200" y2="57959"/>
                        <a14:foregroundMark x1="54800" y1="56735" x2="54800" y2="56735"/>
                        <a14:foregroundMark x1="49000" y1="59592" x2="49000" y2="59592"/>
                        <a14:foregroundMark x1="50800" y1="58571" x2="50800" y2="58571"/>
                        <a14:foregroundMark x1="52400" y1="57755" x2="52400" y2="57755"/>
                        <a14:foregroundMark x1="53000" y1="57347" x2="53000" y2="57347"/>
                        <a14:foregroundMark x1="53600" y1="57143" x2="53600" y2="57143"/>
                        <a14:foregroundMark x1="54400" y1="56327" x2="54400" y2="56327"/>
                        <a14:foregroundMark x1="29800" y1="68571" x2="29800" y2="68571"/>
                        <a14:foregroundMark x1="29800" y1="68776" x2="29800" y2="68776"/>
                        <a14:foregroundMark x1="21800" y1="78163" x2="21800" y2="78163"/>
                        <a14:backgroundMark x1="24400" y1="70000" x2="24400" y2="70000"/>
                        <a14:backgroundMark x1="21000" y1="75306" x2="21000" y2="75306"/>
                        <a14:backgroundMark x1="22600" y1="76939" x2="22600" y2="76939"/>
                        <a14:backgroundMark x1="23000" y1="73265" x2="23000" y2="73265"/>
                        <a14:backgroundMark x1="16400" y1="79592" x2="16400" y2="79592"/>
                        <a14:backgroundMark x1="22600" y1="71020" x2="22600" y2="71020"/>
                      </a14:backgroundRemoval>
                    </a14:imgEffect>
                  </a14:imgLayer>
                </a14:imgProps>
              </a:ext>
              <a:ext uri="{28A0092B-C50C-407E-A947-70E740481C1C}">
                <a14:useLocalDpi xmlns:a14="http://schemas.microsoft.com/office/drawing/2010/main" val="0"/>
              </a:ext>
            </a:extLst>
          </a:blip>
          <a:stretch>
            <a:fillRect/>
          </a:stretch>
        </p:blipFill>
        <p:spPr>
          <a:xfrm>
            <a:off x="4645025" y="2575751"/>
            <a:ext cx="3336925" cy="3270186"/>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34</a:t>
            </a:fld>
            <a:endParaRPr lang="en-US" dirty="0"/>
          </a:p>
        </p:txBody>
      </p:sp>
    </p:spTree>
    <p:extLst>
      <p:ext uri="{BB962C8B-B14F-4D97-AF65-F5344CB8AC3E}">
        <p14:creationId xmlns:p14="http://schemas.microsoft.com/office/powerpoint/2010/main" val="59453927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18916" y="3327400"/>
            <a:ext cx="3461174" cy="2607056"/>
          </a:xfrm>
          <a:prstGeom prst="rect">
            <a:avLst/>
          </a:prstGeom>
        </p:spPr>
      </p:pic>
      <p:sp>
        <p:nvSpPr>
          <p:cNvPr id="2" name="Title 1"/>
          <p:cNvSpPr>
            <a:spLocks noGrp="1"/>
          </p:cNvSpPr>
          <p:nvPr>
            <p:ph type="title"/>
          </p:nvPr>
        </p:nvSpPr>
        <p:spPr/>
        <p:txBody>
          <a:bodyPr>
            <a:normAutofit fontScale="90000"/>
          </a:bodyPr>
          <a:lstStyle/>
          <a:p>
            <a:r>
              <a:rPr lang="en-US" dirty="0" smtClean="0"/>
              <a:t>Power Drill</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Recap)</a:t>
            </a:r>
            <a:endParaRPr lang="en-US" dirty="0"/>
          </a:p>
        </p:txBody>
      </p:sp>
      <p:sp>
        <p:nvSpPr>
          <p:cNvPr id="3" name="Content Placeholder 2"/>
          <p:cNvSpPr>
            <a:spLocks noGrp="1"/>
          </p:cNvSpPr>
          <p:nvPr>
            <p:ph sz="half" idx="1"/>
          </p:nvPr>
        </p:nvSpPr>
        <p:spPr/>
        <p:txBody>
          <a:bodyPr>
            <a:normAutofit lnSpcReduction="10000"/>
          </a:bodyPr>
          <a:lstStyle/>
          <a:p>
            <a:r>
              <a:rPr lang="en-US" dirty="0" smtClean="0">
                <a:solidFill>
                  <a:srgbClr val="000000"/>
                </a:solidFill>
                <a:latin typeface="Garamond" charset="0"/>
              </a:rPr>
              <a:t>Earlier in this construction Phase, I will</a:t>
            </a:r>
            <a:r>
              <a:rPr lang="en-US" baseline="0" dirty="0" smtClean="0">
                <a:solidFill>
                  <a:srgbClr val="000000"/>
                </a:solidFill>
                <a:latin typeface="Garamond" charset="0"/>
              </a:rPr>
              <a:t> have</a:t>
            </a:r>
            <a:r>
              <a:rPr lang="en-US" dirty="0" smtClean="0">
                <a:solidFill>
                  <a:srgbClr val="000000"/>
                </a:solidFill>
                <a:latin typeface="Garamond" charset="0"/>
              </a:rPr>
              <a:t> used a </a:t>
            </a:r>
            <a:r>
              <a:rPr lang="en-US" sz="3200" dirty="0" smtClean="0">
                <a:solidFill>
                  <a:srgbClr val="000000"/>
                </a:solidFill>
                <a:latin typeface="Garamond" charset="0"/>
              </a:rPr>
              <a:t>rotary tool</a:t>
            </a:r>
            <a:r>
              <a:rPr lang="en-US" dirty="0" smtClean="0">
                <a:solidFill>
                  <a:srgbClr val="000000"/>
                </a:solidFill>
                <a:latin typeface="Garamond" charset="0"/>
              </a:rPr>
              <a:t> from </a:t>
            </a:r>
            <a:r>
              <a:rPr lang="en-US" sz="3200" dirty="0" smtClean="0">
                <a:solidFill>
                  <a:srgbClr val="000000"/>
                </a:solidFill>
                <a:latin typeface="Garamond" charset="0"/>
              </a:rPr>
              <a:t>Ferm</a:t>
            </a:r>
            <a:r>
              <a:rPr lang="en-US" dirty="0" smtClean="0">
                <a:solidFill>
                  <a:srgbClr val="000000"/>
                </a:solidFill>
                <a:latin typeface="Garamond" charset="0"/>
              </a:rPr>
              <a:t> and the </a:t>
            </a:r>
            <a:r>
              <a:rPr lang="en-US" sz="3200" dirty="0" smtClean="0">
                <a:solidFill>
                  <a:prstClr val="black">
                    <a:lumMod val="85000"/>
                    <a:lumOff val="15000"/>
                  </a:prstClr>
                </a:solidFill>
              </a:rPr>
              <a:t>Dremel 407 </a:t>
            </a:r>
            <a:r>
              <a:rPr lang="en-US" sz="3200" dirty="0">
                <a:solidFill>
                  <a:prstClr val="black">
                    <a:lumMod val="85000"/>
                    <a:lumOff val="15000"/>
                  </a:prstClr>
                </a:solidFill>
              </a:rPr>
              <a:t>Sanding Drum</a:t>
            </a:r>
            <a:r>
              <a:rPr lang="en-US" dirty="0" smtClean="0">
                <a:solidFill>
                  <a:srgbClr val="000000"/>
                </a:solidFill>
                <a:latin typeface="Garamond" charset="0"/>
              </a:rPr>
              <a:t> to make neat circular holes for the bearings.</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99196" y="3434568"/>
            <a:ext cx="1761787" cy="1761787"/>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35</a:t>
            </a:fld>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5150" y="2526553"/>
            <a:ext cx="998141" cy="1273139"/>
          </a:xfrm>
          <a:prstGeom prst="rect">
            <a:avLst/>
          </a:prstGeom>
        </p:spPr>
      </p:pic>
      <p:pic>
        <p:nvPicPr>
          <p:cNvPr id="9" name="Content Placeholder 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593942" y="2526553"/>
            <a:ext cx="1083065" cy="802481"/>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968430" y="2831323"/>
            <a:ext cx="1849062" cy="1266545"/>
          </a:xfrm>
          <a:prstGeom prst="rect">
            <a:avLst/>
          </a:prstGeom>
        </p:spPr>
      </p:pic>
    </p:spTree>
    <p:extLst>
      <p:ext uri="{BB962C8B-B14F-4D97-AF65-F5344CB8AC3E}">
        <p14:creationId xmlns:p14="http://schemas.microsoft.com/office/powerpoint/2010/main" val="272948102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Compact Power Drill</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Tools)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solidFill>
                  <a:srgbClr val="000000"/>
                </a:solidFill>
                <a:latin typeface="Garamond" charset="0"/>
              </a:rPr>
              <a:t>However, to drill pilot holes for the brass screws, I will </a:t>
            </a:r>
            <a:r>
              <a:rPr lang="en-US" dirty="0">
                <a:solidFill>
                  <a:srgbClr val="000000"/>
                </a:solidFill>
                <a:latin typeface="Garamond" charset="0"/>
              </a:rPr>
              <a:t>use </a:t>
            </a:r>
            <a:r>
              <a:rPr lang="en-US" dirty="0" smtClean="0">
                <a:solidFill>
                  <a:srgbClr val="000000"/>
                </a:solidFill>
                <a:latin typeface="Garamond" charset="0"/>
              </a:rPr>
              <a:t>an </a:t>
            </a:r>
            <a:r>
              <a:rPr lang="en-US" sz="3500" dirty="0">
                <a:solidFill>
                  <a:srgbClr val="000000"/>
                </a:solidFill>
                <a:latin typeface="Garamond" charset="0"/>
              </a:rPr>
              <a:t>18 Volt Cordless </a:t>
            </a:r>
            <a:r>
              <a:rPr lang="en-US" sz="3500" dirty="0" smtClean="0">
                <a:solidFill>
                  <a:srgbClr val="000000"/>
                </a:solidFill>
                <a:latin typeface="Garamond" charset="0"/>
              </a:rPr>
              <a:t>3/8 in. Drill</a:t>
            </a:r>
            <a:r>
              <a:rPr lang="en-US" dirty="0" smtClean="0">
                <a:solidFill>
                  <a:srgbClr val="000000"/>
                </a:solidFill>
                <a:latin typeface="Garamond" charset="0"/>
              </a:rPr>
              <a:t> by </a:t>
            </a:r>
            <a:r>
              <a:rPr lang="en-US" sz="3500" dirty="0" smtClean="0">
                <a:solidFill>
                  <a:srgbClr val="000000"/>
                </a:solidFill>
                <a:latin typeface="Garamond" charset="0"/>
              </a:rPr>
              <a:t>Drill Master</a:t>
            </a:r>
            <a:r>
              <a:rPr lang="en-US" dirty="0">
                <a:solidFill>
                  <a:srgbClr val="000000"/>
                </a:solidFill>
                <a:latin typeface="Garamond" charset="0"/>
              </a:rPr>
              <a:t> </a:t>
            </a:r>
            <a:r>
              <a:rPr lang="en-US" dirty="0" smtClean="0">
                <a:solidFill>
                  <a:srgbClr val="000000"/>
                </a:solidFill>
                <a:latin typeface="Garamond" charset="0"/>
              </a:rPr>
              <a:t>from </a:t>
            </a:r>
            <a:r>
              <a:rPr lang="en-US" sz="3500" dirty="0" smtClean="0">
                <a:solidFill>
                  <a:srgbClr val="000000"/>
                </a:solidFill>
                <a:latin typeface="Garamond" charset="0"/>
              </a:rPr>
              <a:t>Harbor Freight Tools</a:t>
            </a:r>
            <a:r>
              <a:rPr lang="en-US" dirty="0" smtClean="0">
                <a:solidFill>
                  <a:srgbClr val="000000"/>
                </a:solidFill>
                <a:latin typeface="Garamond" charset="0"/>
              </a:rPr>
              <a:t>. 3/8 in. is about 9.5 millimeters.</a:t>
            </a:r>
            <a:endParaRPr lang="en-US" dirty="0">
              <a:solidFill>
                <a:srgbClr val="000000"/>
              </a:solidFill>
              <a:latin typeface="Garamond" charset="0"/>
            </a:endParaRPr>
          </a:p>
        </p:txBody>
      </p:sp>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838275" y="2487167"/>
            <a:ext cx="2810299" cy="3444883"/>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36</a:t>
            </a:fld>
            <a:endParaRPr lang="en-US" dirty="0"/>
          </a:p>
        </p:txBody>
      </p:sp>
    </p:spTree>
    <p:extLst>
      <p:ext uri="{BB962C8B-B14F-4D97-AF65-F5344CB8AC3E}">
        <p14:creationId xmlns:p14="http://schemas.microsoft.com/office/powerpoint/2010/main" val="293838747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Drill Bits</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Tools)</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smtClean="0">
                <a:solidFill>
                  <a:srgbClr val="000000"/>
                </a:solidFill>
                <a:latin typeface="Garamond" charset="0"/>
              </a:rPr>
              <a:t>I also purchased a set of </a:t>
            </a:r>
            <a:r>
              <a:rPr lang="en-US" sz="4600" dirty="0" smtClean="0">
                <a:solidFill>
                  <a:srgbClr val="000000"/>
                </a:solidFill>
                <a:latin typeface="Garamond" charset="0"/>
              </a:rPr>
              <a:t>3/32 in. Titanium Nitride High Speed Steel Drill Bits</a:t>
            </a:r>
            <a:r>
              <a:rPr lang="en-US" dirty="0" smtClean="0">
                <a:solidFill>
                  <a:srgbClr val="000000"/>
                </a:solidFill>
                <a:latin typeface="Garamond" charset="0"/>
              </a:rPr>
              <a:t> by </a:t>
            </a:r>
            <a:r>
              <a:rPr lang="en-US" sz="4600" dirty="0" smtClean="0">
                <a:solidFill>
                  <a:srgbClr val="000000"/>
                </a:solidFill>
                <a:latin typeface="Garamond" charset="0"/>
              </a:rPr>
              <a:t>Warrior</a:t>
            </a:r>
            <a:r>
              <a:rPr lang="en-US" dirty="0" smtClean="0">
                <a:solidFill>
                  <a:srgbClr val="000000"/>
                </a:solidFill>
                <a:latin typeface="Garamond" charset="0"/>
              </a:rPr>
              <a:t> from </a:t>
            </a:r>
            <a:r>
              <a:rPr lang="en-US" sz="4600" dirty="0" smtClean="0">
                <a:solidFill>
                  <a:srgbClr val="000000"/>
                </a:solidFill>
                <a:latin typeface="Garamond" charset="0"/>
              </a:rPr>
              <a:t>Harbor Freight Tools</a:t>
            </a:r>
            <a:r>
              <a:rPr lang="en-US" dirty="0" smtClean="0">
                <a:solidFill>
                  <a:srgbClr val="000000"/>
                </a:solidFill>
                <a:latin typeface="Garamond" charset="0"/>
              </a:rPr>
              <a:t>.</a:t>
            </a:r>
          </a:p>
          <a:p>
            <a:r>
              <a:rPr lang="en-US" dirty="0" smtClean="0">
                <a:solidFill>
                  <a:srgbClr val="000000"/>
                </a:solidFill>
                <a:latin typeface="Garamond" charset="0"/>
              </a:rPr>
              <a:t>These will allow to me drill pilot holes into the Ash wood base</a:t>
            </a:r>
            <a:r>
              <a:rPr lang="en-US" baseline="0" dirty="0" smtClean="0">
                <a:solidFill>
                  <a:srgbClr val="000000"/>
                </a:solidFill>
                <a:latin typeface="Garamond" charset="0"/>
              </a:rPr>
              <a:t> blocks </a:t>
            </a:r>
            <a:r>
              <a:rPr lang="en-US" dirty="0" smtClean="0">
                <a:solidFill>
                  <a:srgbClr val="000000"/>
                </a:solidFill>
                <a:latin typeface="Garamond" charset="0"/>
              </a:rPr>
              <a:t>for the screws.</a:t>
            </a:r>
          </a:p>
        </p:txBody>
      </p:sp>
      <p:pic>
        <p:nvPicPr>
          <p:cNvPr id="1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37</a:t>
            </a:fld>
            <a:endParaRPr lang="en-US" dirty="0"/>
          </a:p>
        </p:txBody>
      </p:sp>
    </p:spTree>
    <p:extLst>
      <p:ext uri="{BB962C8B-B14F-4D97-AF65-F5344CB8AC3E}">
        <p14:creationId xmlns:p14="http://schemas.microsoft.com/office/powerpoint/2010/main" val="372327161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sz="4000" kern="1200" cap="none" baseline="0" dirty="0" smtClean="0">
                <a:ln w="3175" cmpd="sng">
                  <a:noFill/>
                </a:ln>
                <a:solidFill>
                  <a:schemeClr val="tx1">
                    <a:lumMod val="85000"/>
                    <a:lumOff val="15000"/>
                  </a:schemeClr>
                </a:solidFill>
                <a:effectLst/>
                <a:latin typeface="+mj-lt"/>
                <a:ea typeface="+mj-ea"/>
                <a:cs typeface="+mj-cs"/>
              </a:rPr>
              <a:t>Brass Screws</a:t>
            </a:r>
            <a:br>
              <a:rPr lang="en-US" sz="4000" kern="1200" cap="none" baseline="0" dirty="0" smtClean="0">
                <a:ln w="3175" cmpd="sng">
                  <a:noFill/>
                </a:ln>
                <a:solidFill>
                  <a:schemeClr val="tx1">
                    <a:lumMod val="85000"/>
                    <a:lumOff val="15000"/>
                  </a:schemeClr>
                </a:solidFill>
                <a:effectLst/>
                <a:latin typeface="+mj-lt"/>
                <a:ea typeface="+mj-ea"/>
                <a:cs typeface="+mj-cs"/>
              </a:rPr>
            </a:br>
            <a:r>
              <a:rPr lang="en-US" sz="4000" kern="1200" cap="none" baseline="0" dirty="0" smtClean="0">
                <a:ln w="3175" cmpd="sng">
                  <a:noFill/>
                </a:ln>
                <a:solidFill>
                  <a:schemeClr val="tx1">
                    <a:lumMod val="85000"/>
                    <a:lumOff val="15000"/>
                  </a:schemeClr>
                </a:solidFill>
                <a:effectLst/>
                <a:latin typeface="+mj-lt"/>
                <a:ea typeface="+mj-ea"/>
                <a:cs typeface="+mj-cs"/>
              </a:rPr>
              <a:t>(P</a:t>
            </a:r>
            <a:r>
              <a:rPr lang="en-US" sz="4000" kern="1200" cap="none" dirty="0" smtClean="0">
                <a:ln w="3175" cmpd="sng">
                  <a:noFill/>
                </a:ln>
                <a:solidFill>
                  <a:schemeClr val="tx1">
                    <a:lumMod val="85000"/>
                    <a:lumOff val="15000"/>
                  </a:schemeClr>
                </a:solidFill>
                <a:effectLst/>
                <a:latin typeface="+mj-lt"/>
                <a:ea typeface="+mj-ea"/>
                <a:cs typeface="+mj-cs"/>
              </a:rPr>
              <a:t>arts)</a:t>
            </a:r>
            <a:endParaRPr lang="en-US" dirty="0">
              <a:effectLst/>
            </a:endParaRPr>
          </a:p>
        </p:txBody>
      </p:sp>
      <p:sp>
        <p:nvSpPr>
          <p:cNvPr id="3" name="Content Placeholder 2"/>
          <p:cNvSpPr>
            <a:spLocks noGrp="1"/>
          </p:cNvSpPr>
          <p:nvPr>
            <p:ph sz="half" idx="1"/>
          </p:nvPr>
        </p:nvSpPr>
        <p:spPr/>
        <p:txBody>
          <a:bodyPr>
            <a:normAutofit fontScale="70000" lnSpcReduction="20000"/>
          </a:bodyPr>
          <a:lstStyle/>
          <a:p>
            <a:r>
              <a:rPr lang="en-US" sz="2400" kern="1200" cap="none" dirty="0" smtClean="0">
                <a:solidFill>
                  <a:schemeClr val="tx1">
                    <a:lumMod val="85000"/>
                    <a:lumOff val="15000"/>
                  </a:schemeClr>
                </a:solidFill>
                <a:effectLst/>
                <a:latin typeface="+mn-lt"/>
                <a:ea typeface="+mn-ea"/>
                <a:cs typeface="+mn-cs"/>
              </a:rPr>
              <a:t>After drilling the pilot holes, I will</a:t>
            </a:r>
            <a:r>
              <a:rPr lang="en-US" sz="2400" kern="1200" cap="none" baseline="0" dirty="0" smtClean="0">
                <a:solidFill>
                  <a:schemeClr val="tx1">
                    <a:lumMod val="85000"/>
                    <a:lumOff val="15000"/>
                  </a:schemeClr>
                </a:solidFill>
                <a:effectLst/>
                <a:latin typeface="+mn-lt"/>
                <a:ea typeface="+mn-ea"/>
                <a:cs typeface="+mn-cs"/>
              </a:rPr>
              <a:t> screw the hinges tight with </a:t>
            </a:r>
            <a:r>
              <a:rPr lang="en-US" sz="4600" kern="1200" cap="none" baseline="0" dirty="0" smtClean="0">
                <a:solidFill>
                  <a:schemeClr val="tx1">
                    <a:lumMod val="85000"/>
                    <a:lumOff val="15000"/>
                  </a:schemeClr>
                </a:solidFill>
                <a:effectLst/>
                <a:latin typeface="+mn-lt"/>
                <a:ea typeface="+mn-ea"/>
                <a:cs typeface="+mn-cs"/>
              </a:rPr>
              <a:t>HighPoint Solid Brass Screws</a:t>
            </a:r>
            <a:r>
              <a:rPr lang="en-US" sz="3500" kern="1200" cap="none" baseline="0" dirty="0" smtClean="0">
                <a:solidFill>
                  <a:schemeClr val="tx1">
                    <a:lumMod val="85000"/>
                    <a:lumOff val="15000"/>
                  </a:schemeClr>
                </a:solidFill>
                <a:effectLst/>
                <a:latin typeface="+mn-lt"/>
                <a:ea typeface="+mn-ea"/>
                <a:cs typeface="+mn-cs"/>
              </a:rPr>
              <a:t> </a:t>
            </a:r>
            <a:r>
              <a:rPr lang="en-US" sz="2400" kern="1200" cap="none" baseline="0" dirty="0" smtClean="0">
                <a:solidFill>
                  <a:schemeClr val="tx1">
                    <a:lumMod val="85000"/>
                    <a:lumOff val="15000"/>
                  </a:schemeClr>
                </a:solidFill>
                <a:effectLst/>
                <a:latin typeface="+mn-lt"/>
                <a:ea typeface="+mn-ea"/>
                <a:cs typeface="+mn-cs"/>
              </a:rPr>
              <a:t>that</a:t>
            </a:r>
            <a:r>
              <a:rPr lang="en-US" sz="2400" kern="1200" cap="none" dirty="0" smtClean="0">
                <a:solidFill>
                  <a:schemeClr val="tx1">
                    <a:lumMod val="85000"/>
                    <a:lumOff val="15000"/>
                  </a:schemeClr>
                </a:solidFill>
                <a:effectLst/>
                <a:latin typeface="+mn-lt"/>
                <a:ea typeface="+mn-ea"/>
                <a:cs typeface="+mn-cs"/>
              </a:rPr>
              <a:t> I purchased from </a:t>
            </a:r>
            <a:r>
              <a:rPr lang="en-US" sz="4600" kern="1200" cap="none" dirty="0" smtClean="0">
                <a:solidFill>
                  <a:schemeClr val="tx1">
                    <a:lumMod val="85000"/>
                    <a:lumOff val="15000"/>
                  </a:schemeClr>
                </a:solidFill>
                <a:effectLst/>
                <a:latin typeface="+mn-lt"/>
                <a:ea typeface="+mn-ea"/>
                <a:cs typeface="+mn-cs"/>
              </a:rPr>
              <a:t>Woodcraft</a:t>
            </a:r>
            <a:r>
              <a:rPr lang="en-US" sz="2400" kern="1200" cap="none" baseline="0" dirty="0" smtClean="0">
                <a:solidFill>
                  <a:schemeClr val="tx1">
                    <a:lumMod val="85000"/>
                    <a:lumOff val="15000"/>
                  </a:schemeClr>
                </a:solidFill>
                <a:effectLst/>
                <a:latin typeface="+mn-lt"/>
                <a:ea typeface="+mn-ea"/>
                <a:cs typeface="+mn-cs"/>
              </a:rPr>
              <a:t>.</a:t>
            </a:r>
          </a:p>
          <a:p>
            <a:r>
              <a:rPr lang="en-US" sz="2400" kern="1200" cap="none" baseline="0" dirty="0" smtClean="0">
                <a:solidFill>
                  <a:schemeClr val="tx1">
                    <a:lumMod val="85000"/>
                    <a:lumOff val="15000"/>
                  </a:schemeClr>
                </a:solidFill>
                <a:effectLst/>
                <a:latin typeface="+mn-lt"/>
                <a:ea typeface="+mn-ea"/>
                <a:cs typeface="+mn-cs"/>
              </a:rPr>
              <a:t>These are size #6 </a:t>
            </a:r>
            <a:r>
              <a:rPr lang="en-US" dirty="0" smtClean="0"/>
              <a:t>so they have a </a:t>
            </a:r>
            <a:r>
              <a:rPr lang="en-US" sz="2400" kern="1200" cap="none" dirty="0" smtClean="0">
                <a:solidFill>
                  <a:schemeClr val="tx1">
                    <a:lumMod val="85000"/>
                    <a:lumOff val="15000"/>
                  </a:schemeClr>
                </a:solidFill>
                <a:effectLst/>
                <a:latin typeface="+mn-lt"/>
                <a:ea typeface="+mn-ea"/>
                <a:cs typeface="+mn-cs"/>
              </a:rPr>
              <a:t>diameter of 5/16 in. (or about 8 mm) measured at the shank. The shank is the straight section next to the head of each screw.</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38</a:t>
            </a:fld>
            <a:endParaRPr lang="en-US" dirty="0"/>
          </a:p>
        </p:txBody>
      </p:sp>
    </p:spTree>
    <p:extLst>
      <p:ext uri="{BB962C8B-B14F-4D97-AF65-F5344CB8AC3E}">
        <p14:creationId xmlns:p14="http://schemas.microsoft.com/office/powerpoint/2010/main" val="95835629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Screw Driver Set</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Tools)</a:t>
            </a:r>
            <a:endParaRPr lang="en-US" dirty="0"/>
          </a:p>
        </p:txBody>
      </p:sp>
      <p:sp>
        <p:nvSpPr>
          <p:cNvPr id="9" name="Content Placeholder 8"/>
          <p:cNvSpPr>
            <a:spLocks noGrp="1"/>
          </p:cNvSpPr>
          <p:nvPr>
            <p:ph sz="half" idx="1"/>
          </p:nvPr>
        </p:nvSpPr>
        <p:spPr/>
        <p:txBody>
          <a:bodyPr>
            <a:normAutofit fontScale="92500" lnSpcReduction="20000"/>
          </a:bodyPr>
          <a:lstStyle/>
          <a:p>
            <a:r>
              <a:rPr lang="en-US" dirty="0" smtClean="0"/>
              <a:t>To</a:t>
            </a:r>
            <a:r>
              <a:rPr lang="en-US" baseline="0" dirty="0" smtClean="0"/>
              <a:t> tighten the screws </a:t>
            </a:r>
            <a:r>
              <a:rPr lang="en-US" dirty="0" smtClean="0"/>
              <a:t>through the brass brackets which connect the wood panels to the wood base,</a:t>
            </a:r>
            <a:r>
              <a:rPr lang="en-US" baseline="0" dirty="0" smtClean="0"/>
              <a:t> I purchased an </a:t>
            </a:r>
            <a:r>
              <a:rPr lang="en-US" sz="3500" kern="1200" cap="none" dirty="0" smtClean="0">
                <a:solidFill>
                  <a:schemeClr val="tx1">
                    <a:lumMod val="85000"/>
                    <a:lumOff val="15000"/>
                  </a:schemeClr>
                </a:solidFill>
                <a:effectLst/>
                <a:latin typeface="+mn-lt"/>
                <a:ea typeface="+mn-ea"/>
                <a:cs typeface="+mn-cs"/>
              </a:rPr>
              <a:t>iWork 53 piece Tool Set</a:t>
            </a:r>
            <a:r>
              <a:rPr lang="en-US" sz="2400" kern="1200" cap="none" dirty="0" smtClean="0">
                <a:solidFill>
                  <a:schemeClr val="tx1">
                    <a:lumMod val="85000"/>
                    <a:lumOff val="15000"/>
                  </a:schemeClr>
                </a:solidFill>
                <a:effectLst/>
                <a:latin typeface="+mn-lt"/>
                <a:ea typeface="+mn-ea"/>
                <a:cs typeface="+mn-cs"/>
              </a:rPr>
              <a:t> by </a:t>
            </a:r>
            <a:r>
              <a:rPr lang="en-US" sz="3500" kern="1200" cap="none" dirty="0" smtClean="0">
                <a:solidFill>
                  <a:schemeClr val="tx1">
                    <a:lumMod val="85000"/>
                    <a:lumOff val="15000"/>
                  </a:schemeClr>
                </a:solidFill>
                <a:effectLst/>
                <a:latin typeface="+mn-lt"/>
                <a:ea typeface="+mn-ea"/>
                <a:cs typeface="+mn-cs"/>
              </a:rPr>
              <a:t>Olympia Tools</a:t>
            </a:r>
            <a:r>
              <a:rPr lang="en-US" sz="2400" kern="1200" cap="none" dirty="0" smtClean="0">
                <a:solidFill>
                  <a:schemeClr val="tx1">
                    <a:lumMod val="85000"/>
                    <a:lumOff val="15000"/>
                  </a:schemeClr>
                </a:solidFill>
                <a:effectLst/>
                <a:latin typeface="+mn-lt"/>
                <a:ea typeface="+mn-ea"/>
                <a:cs typeface="+mn-cs"/>
              </a:rPr>
              <a:t> from </a:t>
            </a:r>
            <a:r>
              <a:rPr lang="en-US" sz="3500" kern="1200" cap="none" dirty="0" smtClean="0">
                <a:solidFill>
                  <a:schemeClr val="tx1">
                    <a:lumMod val="85000"/>
                    <a:lumOff val="15000"/>
                  </a:schemeClr>
                </a:solidFill>
                <a:effectLst/>
                <a:latin typeface="+mn-lt"/>
                <a:ea typeface="+mn-ea"/>
                <a:cs typeface="+mn-cs"/>
              </a:rPr>
              <a:t>Fry’s Electronics</a:t>
            </a:r>
            <a:r>
              <a:rPr lang="en-US" sz="2400" kern="1200" cap="none" dirty="0" smtClean="0">
                <a:solidFill>
                  <a:schemeClr val="tx1">
                    <a:lumMod val="85000"/>
                    <a:lumOff val="15000"/>
                  </a:schemeClr>
                </a:solidFill>
                <a:effectLst/>
                <a:latin typeface="+mn-lt"/>
                <a:ea typeface="+mn-ea"/>
                <a:cs typeface="+mn-cs"/>
              </a:rPr>
              <a:t>.</a:t>
            </a:r>
            <a:endParaRPr lang="en-US" dirty="0" smtClean="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6" name="Slide Number Placeholder 5"/>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39</a:t>
            </a:fld>
            <a:endParaRPr lang="en-US" dirty="0"/>
          </a:p>
        </p:txBody>
      </p:sp>
      <p:pic>
        <p:nvPicPr>
          <p:cNvPr id="5" name="Content Placeholder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21563" y="3646606"/>
            <a:ext cx="1154037" cy="75961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84837" y="2171699"/>
            <a:ext cx="1257300" cy="12573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025" y="5181600"/>
            <a:ext cx="697706" cy="697706"/>
          </a:xfrm>
          <a:prstGeom prst="rect">
            <a:avLst/>
          </a:prstGeom>
        </p:spPr>
      </p:pic>
      <p:pic>
        <p:nvPicPr>
          <p:cNvPr id="10" name="Content Placeholder 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662680" y="2542381"/>
            <a:ext cx="1083065" cy="802481"/>
          </a:xfrm>
          <a:prstGeom prst="rect">
            <a:avLst/>
          </a:prstGeom>
        </p:spPr>
      </p:pic>
    </p:spTree>
    <p:extLst>
      <p:ext uri="{BB962C8B-B14F-4D97-AF65-F5344CB8AC3E}">
        <p14:creationId xmlns:p14="http://schemas.microsoft.com/office/powerpoint/2010/main" val="71859860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Non-Rechargeable Batteries</a:t>
            </a:r>
            <a:br>
              <a:rPr lang="en-US" dirty="0" smtClean="0"/>
            </a:br>
            <a:r>
              <a:rPr lang="en-US" dirty="0" smtClean="0"/>
              <a:t>(Energy)</a:t>
            </a:r>
            <a:endParaRPr lang="en-US" dirty="0"/>
          </a:p>
        </p:txBody>
      </p:sp>
      <p:sp>
        <p:nvSpPr>
          <p:cNvPr id="3" name="Content Placeholder 2"/>
          <p:cNvSpPr>
            <a:spLocks noGrp="1"/>
          </p:cNvSpPr>
          <p:nvPr>
            <p:ph sz="half" idx="1"/>
          </p:nvPr>
        </p:nvSpPr>
        <p:spPr>
          <a:xfrm>
            <a:off x="1176866" y="2487169"/>
            <a:ext cx="3337560" cy="3389766"/>
          </a:xfrm>
        </p:spPr>
        <p:txBody>
          <a:bodyPr>
            <a:normAutofit/>
          </a:bodyPr>
          <a:lstStyle/>
          <a:p>
            <a:r>
              <a:rPr lang="en-US" dirty="0" smtClean="0"/>
              <a:t>Some of the measuring devices require watch-type batteries, so for these devices, non-rechargeable batteries will be used.</a:t>
            </a:r>
            <a:endParaRPr lang="en-US" dirty="0"/>
          </a:p>
        </p:txBody>
      </p:sp>
      <p:pic>
        <p:nvPicPr>
          <p:cNvPr id="16" name="Content Placeholder 15"/>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5505291" y="2711862"/>
            <a:ext cx="3067209" cy="3067209"/>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4</a:t>
            </a:fld>
            <a:endParaRPr 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14426" y="2633924"/>
            <a:ext cx="1661054" cy="3243011"/>
          </a:xfrm>
          <a:prstGeom prst="rect">
            <a:avLst/>
          </a:prstGeom>
        </p:spPr>
      </p:pic>
    </p:spTree>
    <p:extLst>
      <p:ext uri="{BB962C8B-B14F-4D97-AF65-F5344CB8AC3E}">
        <p14:creationId xmlns:p14="http://schemas.microsoft.com/office/powerpoint/2010/main" val="291175232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97669" y="2589678"/>
            <a:ext cx="2711669" cy="3064313"/>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4000" kern="1200" cap="none" baseline="0" dirty="0" smtClean="0">
                <a:ln w="3175" cmpd="sng">
                  <a:noFill/>
                </a:ln>
                <a:solidFill>
                  <a:schemeClr val="tx1">
                    <a:lumMod val="85000"/>
                    <a:lumOff val="15000"/>
                  </a:schemeClr>
                </a:solidFill>
                <a:effectLst/>
                <a:latin typeface="+mj-lt"/>
                <a:ea typeface="+mj-ea"/>
                <a:cs typeface="+mj-cs"/>
              </a:rPr>
              <a:t>Square Nuts and Rod</a:t>
            </a:r>
            <a:br>
              <a:rPr lang="en-US" sz="4000" kern="1200" cap="none" baseline="0" dirty="0" smtClean="0">
                <a:ln w="3175" cmpd="sng">
                  <a:noFill/>
                </a:ln>
                <a:solidFill>
                  <a:schemeClr val="tx1">
                    <a:lumMod val="85000"/>
                    <a:lumOff val="15000"/>
                  </a:schemeClr>
                </a:solidFill>
                <a:effectLst/>
                <a:latin typeface="+mj-lt"/>
                <a:ea typeface="+mj-ea"/>
                <a:cs typeface="+mj-cs"/>
              </a:rPr>
            </a:br>
            <a:r>
              <a:rPr lang="en-US" sz="4000" kern="1200" cap="none" baseline="0" dirty="0" smtClean="0">
                <a:ln w="3175" cmpd="sng">
                  <a:noFill/>
                </a:ln>
                <a:solidFill>
                  <a:schemeClr val="tx1">
                    <a:lumMod val="85000"/>
                    <a:lumOff val="15000"/>
                  </a:schemeClr>
                </a:solidFill>
                <a:effectLst/>
                <a:latin typeface="+mj-lt"/>
                <a:ea typeface="+mj-ea"/>
                <a:cs typeface="+mj-cs"/>
              </a:rPr>
              <a:t>(</a:t>
            </a:r>
            <a:r>
              <a:rPr lang="en-US" sz="4000" kern="1200" cap="none" dirty="0" smtClean="0">
                <a:ln w="3175" cmpd="sng">
                  <a:noFill/>
                </a:ln>
                <a:solidFill>
                  <a:schemeClr val="tx1">
                    <a:lumMod val="85000"/>
                    <a:lumOff val="15000"/>
                  </a:schemeClr>
                </a:solidFill>
                <a:effectLst/>
                <a:latin typeface="+mj-lt"/>
                <a:ea typeface="+mj-ea"/>
                <a:cs typeface="+mj-cs"/>
              </a:rPr>
              <a:t>Phase 1 Parts)</a:t>
            </a:r>
            <a:endParaRPr lang="en-US" dirty="0">
              <a:effectLst/>
            </a:endParaRPr>
          </a:p>
        </p:txBody>
      </p:sp>
      <p:sp>
        <p:nvSpPr>
          <p:cNvPr id="3" name="Content Placeholder 2"/>
          <p:cNvSpPr>
            <a:spLocks noGrp="1"/>
          </p:cNvSpPr>
          <p:nvPr>
            <p:ph sz="half" idx="1"/>
          </p:nvPr>
        </p:nvSpPr>
        <p:spPr/>
        <p:txBody>
          <a:bodyPr>
            <a:normAutofit/>
          </a:bodyPr>
          <a:lstStyle/>
          <a:p>
            <a:r>
              <a:rPr lang="en-US" sz="2400" kern="1200" cap="none" dirty="0" smtClean="0">
                <a:solidFill>
                  <a:schemeClr val="tx1">
                    <a:lumMod val="85000"/>
                    <a:lumOff val="15000"/>
                  </a:schemeClr>
                </a:solidFill>
                <a:effectLst/>
                <a:latin typeface="+mn-lt"/>
                <a:ea typeface="+mn-ea"/>
                <a:cs typeface="+mn-cs"/>
              </a:rPr>
              <a:t>And finally, the simplest task in </a:t>
            </a:r>
            <a:r>
              <a:rPr lang="en-US" dirty="0"/>
              <a:t>P</a:t>
            </a:r>
            <a:r>
              <a:rPr lang="en-US" sz="2400" kern="1200" cap="none" dirty="0" smtClean="0">
                <a:solidFill>
                  <a:schemeClr val="tx1">
                    <a:lumMod val="85000"/>
                    <a:lumOff val="15000"/>
                  </a:schemeClr>
                </a:solidFill>
                <a:effectLst/>
                <a:latin typeface="+mn-lt"/>
                <a:ea typeface="+mn-ea"/>
                <a:cs typeface="+mn-cs"/>
              </a:rPr>
              <a:t>hase 1 is to install these </a:t>
            </a:r>
            <a:r>
              <a:rPr lang="en-US" sz="3200" dirty="0"/>
              <a:t>threaded square nuts</a:t>
            </a:r>
            <a:r>
              <a:rPr lang="en-US" sz="2400" kern="1200" cap="none" dirty="0" smtClean="0">
                <a:solidFill>
                  <a:schemeClr val="tx1">
                    <a:lumMod val="85000"/>
                    <a:lumOff val="15000"/>
                  </a:schemeClr>
                </a:solidFill>
                <a:effectLst/>
                <a:latin typeface="+mn-lt"/>
                <a:ea typeface="+mn-ea"/>
                <a:cs typeface="+mn-cs"/>
              </a:rPr>
              <a:t> onto a </a:t>
            </a:r>
            <a:r>
              <a:rPr lang="en-US" sz="3200" kern="1200" cap="none" dirty="0" smtClean="0">
                <a:solidFill>
                  <a:schemeClr val="tx1">
                    <a:lumMod val="85000"/>
                    <a:lumOff val="15000"/>
                  </a:schemeClr>
                </a:solidFill>
                <a:effectLst/>
                <a:latin typeface="+mn-lt"/>
                <a:ea typeface="+mn-ea"/>
                <a:cs typeface="+mn-cs"/>
              </a:rPr>
              <a:t>threaded steel rod</a:t>
            </a:r>
            <a:r>
              <a:rPr lang="en-US" sz="2400" kern="1200" cap="none" dirty="0" smtClean="0">
                <a:solidFill>
                  <a:schemeClr val="tx1">
                    <a:lumMod val="85000"/>
                    <a:lumOff val="15000"/>
                  </a:schemeClr>
                </a:solidFill>
                <a:effectLst/>
                <a:latin typeface="+mn-lt"/>
                <a:ea typeface="+mn-ea"/>
                <a:cs typeface="+mn-cs"/>
              </a:rPr>
              <a:t>.</a:t>
            </a:r>
          </a:p>
        </p:txBody>
      </p:sp>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6113235" y="2753135"/>
            <a:ext cx="1406915" cy="1135118"/>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40</a:t>
            </a:fld>
            <a:endParaRPr lang="en-US" dirty="0"/>
          </a:p>
        </p:txBody>
      </p:sp>
    </p:spTree>
    <p:extLst>
      <p:ext uri="{BB962C8B-B14F-4D97-AF65-F5344CB8AC3E}">
        <p14:creationId xmlns:p14="http://schemas.microsoft.com/office/powerpoint/2010/main" val="325176961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97669" y="2589678"/>
            <a:ext cx="2711669" cy="3064313"/>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4000" kern="1200" cap="none" baseline="0" dirty="0" smtClean="0">
                <a:ln w="3175" cmpd="sng">
                  <a:noFill/>
                </a:ln>
                <a:solidFill>
                  <a:schemeClr val="tx1">
                    <a:lumMod val="85000"/>
                    <a:lumOff val="15000"/>
                  </a:schemeClr>
                </a:solidFill>
                <a:effectLst/>
                <a:latin typeface="+mj-lt"/>
                <a:ea typeface="+mj-ea"/>
                <a:cs typeface="+mj-cs"/>
              </a:rPr>
              <a:t>Square Nuts and Rod</a:t>
            </a:r>
            <a:br>
              <a:rPr lang="en-US" sz="4000" kern="1200" cap="none" baseline="0" dirty="0" smtClean="0">
                <a:ln w="3175" cmpd="sng">
                  <a:noFill/>
                </a:ln>
                <a:solidFill>
                  <a:schemeClr val="tx1">
                    <a:lumMod val="85000"/>
                    <a:lumOff val="15000"/>
                  </a:schemeClr>
                </a:solidFill>
                <a:effectLst/>
                <a:latin typeface="+mj-lt"/>
                <a:ea typeface="+mj-ea"/>
                <a:cs typeface="+mj-cs"/>
              </a:rPr>
            </a:br>
            <a:r>
              <a:rPr lang="en-US" sz="4000" kern="1200" cap="none" baseline="0" dirty="0" smtClean="0">
                <a:ln w="3175" cmpd="sng">
                  <a:noFill/>
                </a:ln>
                <a:solidFill>
                  <a:schemeClr val="tx1">
                    <a:lumMod val="85000"/>
                    <a:lumOff val="15000"/>
                  </a:schemeClr>
                </a:solidFill>
                <a:effectLst/>
                <a:latin typeface="+mj-lt"/>
                <a:ea typeface="+mj-ea"/>
                <a:cs typeface="+mj-cs"/>
              </a:rPr>
              <a:t>(</a:t>
            </a:r>
            <a:r>
              <a:rPr lang="en-US" sz="4000" kern="1200" cap="none" dirty="0" smtClean="0">
                <a:ln w="3175" cmpd="sng">
                  <a:noFill/>
                </a:ln>
                <a:solidFill>
                  <a:schemeClr val="tx1">
                    <a:lumMod val="85000"/>
                    <a:lumOff val="15000"/>
                  </a:schemeClr>
                </a:solidFill>
                <a:effectLst/>
                <a:latin typeface="+mj-lt"/>
                <a:ea typeface="+mj-ea"/>
                <a:cs typeface="+mj-cs"/>
              </a:rPr>
              <a:t>Phase 1 Parts)</a:t>
            </a:r>
            <a:endParaRPr lang="en-US" dirty="0">
              <a:effectLst/>
            </a:endParaRPr>
          </a:p>
        </p:txBody>
      </p:sp>
      <p:sp>
        <p:nvSpPr>
          <p:cNvPr id="3" name="Content Placeholder 2"/>
          <p:cNvSpPr>
            <a:spLocks noGrp="1"/>
          </p:cNvSpPr>
          <p:nvPr>
            <p:ph sz="half" idx="1"/>
          </p:nvPr>
        </p:nvSpPr>
        <p:spPr/>
        <p:txBody>
          <a:bodyPr>
            <a:normAutofit fontScale="92500" lnSpcReduction="20000"/>
          </a:bodyPr>
          <a:lstStyle/>
          <a:p>
            <a:r>
              <a:rPr lang="en-US" sz="2400" kern="1200" cap="none" dirty="0" smtClean="0">
                <a:solidFill>
                  <a:schemeClr val="tx1">
                    <a:lumMod val="85000"/>
                    <a:lumOff val="15000"/>
                  </a:schemeClr>
                </a:solidFill>
                <a:effectLst/>
                <a:latin typeface="+mn-lt"/>
                <a:ea typeface="+mn-ea"/>
                <a:cs typeface="+mn-cs"/>
              </a:rPr>
              <a:t>These are zinc plated and have </a:t>
            </a:r>
            <a:r>
              <a:rPr lang="en-US" dirty="0" smtClean="0"/>
              <a:t>a fitting diameter of 5/8” (or about 16 mm) and have 11 threads per inch (11 TPI). </a:t>
            </a:r>
            <a:r>
              <a:rPr lang="en-US" sz="2400" kern="1200" cap="none" dirty="0" smtClean="0">
                <a:solidFill>
                  <a:schemeClr val="tx1">
                    <a:lumMod val="85000"/>
                    <a:lumOff val="15000"/>
                  </a:schemeClr>
                </a:solidFill>
                <a:effectLst/>
                <a:latin typeface="+mn-lt"/>
                <a:ea typeface="+mn-ea"/>
                <a:cs typeface="+mn-cs"/>
              </a:rPr>
              <a:t>I obtained these from Tacoma Screw.</a:t>
            </a:r>
          </a:p>
          <a:p>
            <a:r>
              <a:rPr lang="en-US" dirty="0" smtClean="0"/>
              <a:t>Their diameter matches the size for the bore hole of the fan, which I will describe in</a:t>
            </a:r>
            <a:r>
              <a:rPr lang="en-US" baseline="0" dirty="0" smtClean="0"/>
              <a:t> further detail in Phase 4.</a:t>
            </a:r>
            <a:endParaRPr lang="en-US" sz="2400" kern="1200" cap="none" dirty="0" smtClean="0">
              <a:solidFill>
                <a:schemeClr val="tx1">
                  <a:lumMod val="85000"/>
                  <a:lumOff val="15000"/>
                </a:schemeClr>
              </a:solidFill>
              <a:effectLst/>
              <a:latin typeface="+mn-lt"/>
              <a:ea typeface="+mn-ea"/>
              <a:cs typeface="+mn-cs"/>
            </a:endParaRPr>
          </a:p>
        </p:txBody>
      </p:sp>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6113235" y="2753135"/>
            <a:ext cx="1406915" cy="1135118"/>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41</a:t>
            </a:fld>
            <a:endParaRPr lang="en-US" dirty="0"/>
          </a:p>
        </p:txBody>
      </p:sp>
      <p:pic>
        <p:nvPicPr>
          <p:cNvPr id="8"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026" y="4051710"/>
            <a:ext cx="1827596" cy="1827596"/>
          </a:xfrm>
          <a:prstGeom prst="rect">
            <a:avLst/>
          </a:prstGeom>
        </p:spPr>
      </p:pic>
    </p:spTree>
    <p:extLst>
      <p:ext uri="{BB962C8B-B14F-4D97-AF65-F5344CB8AC3E}">
        <p14:creationId xmlns:p14="http://schemas.microsoft.com/office/powerpoint/2010/main" val="159314568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sz="4000" kern="1200" cap="none" dirty="0" smtClean="0">
                <a:ln w="3175" cmpd="sng">
                  <a:noFill/>
                </a:ln>
                <a:solidFill>
                  <a:schemeClr val="tx1">
                    <a:lumMod val="85000"/>
                    <a:lumOff val="15000"/>
                  </a:schemeClr>
                </a:solidFill>
                <a:effectLst/>
                <a:latin typeface="+mj-lt"/>
                <a:ea typeface="+mj-ea"/>
                <a:cs typeface="+mj-cs"/>
              </a:rPr>
              <a:t>Neo</a:t>
            </a:r>
            <a:r>
              <a:rPr lang="en-US" sz="4000" kern="1200" cap="none" baseline="0" dirty="0" smtClean="0">
                <a:ln w="3175" cmpd="sng">
                  <a:noFill/>
                </a:ln>
                <a:solidFill>
                  <a:schemeClr val="tx1">
                    <a:lumMod val="85000"/>
                    <a:lumOff val="15000"/>
                  </a:schemeClr>
                </a:solidFill>
                <a:effectLst/>
                <a:latin typeface="+mj-lt"/>
                <a:ea typeface="+mj-ea"/>
                <a:cs typeface="+mj-cs"/>
              </a:rPr>
              <a:t> Magnets</a:t>
            </a:r>
            <a:br>
              <a:rPr lang="en-US" sz="4000" kern="1200" cap="none" baseline="0" dirty="0" smtClean="0">
                <a:ln w="3175" cmpd="sng">
                  <a:noFill/>
                </a:ln>
                <a:solidFill>
                  <a:schemeClr val="tx1">
                    <a:lumMod val="85000"/>
                    <a:lumOff val="15000"/>
                  </a:schemeClr>
                </a:solidFill>
                <a:effectLst/>
                <a:latin typeface="+mj-lt"/>
                <a:ea typeface="+mj-ea"/>
                <a:cs typeface="+mj-cs"/>
              </a:rPr>
            </a:br>
            <a:r>
              <a:rPr lang="en-US" sz="4000" kern="1200" cap="none" baseline="0" dirty="0" smtClean="0">
                <a:ln w="3175" cmpd="sng">
                  <a:noFill/>
                </a:ln>
                <a:solidFill>
                  <a:schemeClr val="tx1">
                    <a:lumMod val="85000"/>
                    <a:lumOff val="15000"/>
                  </a:schemeClr>
                </a:solidFill>
                <a:effectLst/>
                <a:latin typeface="+mj-lt"/>
                <a:ea typeface="+mj-ea"/>
                <a:cs typeface="+mj-cs"/>
              </a:rPr>
              <a:t>(</a:t>
            </a:r>
            <a:r>
              <a:rPr lang="en-US" sz="4000" kern="1200" cap="none" dirty="0" smtClean="0">
                <a:ln w="3175" cmpd="sng">
                  <a:noFill/>
                </a:ln>
                <a:solidFill>
                  <a:schemeClr val="tx1">
                    <a:lumMod val="85000"/>
                    <a:lumOff val="15000"/>
                  </a:schemeClr>
                </a:solidFill>
                <a:effectLst/>
                <a:latin typeface="+mj-lt"/>
                <a:ea typeface="+mj-ea"/>
                <a:cs typeface="+mj-cs"/>
              </a:rPr>
              <a:t>Compatibility)</a:t>
            </a:r>
            <a:endParaRPr lang="en-US" dirty="0">
              <a:effectLst/>
            </a:endParaRPr>
          </a:p>
        </p:txBody>
      </p:sp>
      <p:sp>
        <p:nvSpPr>
          <p:cNvPr id="3" name="Content Placeholder 2"/>
          <p:cNvSpPr>
            <a:spLocks noGrp="1"/>
          </p:cNvSpPr>
          <p:nvPr>
            <p:ph sz="half" idx="1"/>
          </p:nvPr>
        </p:nvSpPr>
        <p:spPr/>
        <p:txBody>
          <a:bodyPr>
            <a:normAutofit fontScale="70000" lnSpcReduction="20000"/>
          </a:bodyPr>
          <a:lstStyle/>
          <a:p>
            <a:r>
              <a:rPr lang="en-US" sz="2400" kern="1200" cap="none" dirty="0" smtClean="0">
                <a:solidFill>
                  <a:schemeClr val="tx1">
                    <a:lumMod val="85000"/>
                    <a:lumOff val="15000"/>
                  </a:schemeClr>
                </a:solidFill>
                <a:effectLst/>
                <a:latin typeface="+mn-lt"/>
                <a:ea typeface="+mn-ea"/>
                <a:cs typeface="+mn-cs"/>
              </a:rPr>
              <a:t>These </a:t>
            </a:r>
            <a:r>
              <a:rPr lang="en-US" sz="4600" kern="1200" cap="none" dirty="0" smtClean="0">
                <a:solidFill>
                  <a:schemeClr val="tx1">
                    <a:lumMod val="85000"/>
                    <a:lumOff val="15000"/>
                  </a:schemeClr>
                </a:solidFill>
                <a:effectLst/>
                <a:latin typeface="+mn-lt"/>
                <a:ea typeface="+mn-ea"/>
                <a:cs typeface="+mn-cs"/>
              </a:rPr>
              <a:t>square nuts</a:t>
            </a:r>
            <a:r>
              <a:rPr lang="en-US" sz="3800" kern="1200" cap="none" dirty="0" smtClean="0">
                <a:solidFill>
                  <a:schemeClr val="tx1">
                    <a:lumMod val="85000"/>
                    <a:lumOff val="15000"/>
                  </a:schemeClr>
                </a:solidFill>
                <a:effectLst/>
                <a:latin typeface="+mn-lt"/>
                <a:ea typeface="+mn-ea"/>
                <a:cs typeface="+mn-cs"/>
              </a:rPr>
              <a:t> </a:t>
            </a:r>
            <a:r>
              <a:rPr lang="en-US" sz="2400" kern="1200" cap="none" dirty="0" smtClean="0">
                <a:solidFill>
                  <a:schemeClr val="tx1">
                    <a:lumMod val="85000"/>
                    <a:lumOff val="15000"/>
                  </a:schemeClr>
                </a:solidFill>
                <a:effectLst/>
                <a:latin typeface="+mn-lt"/>
                <a:ea typeface="+mn-ea"/>
                <a:cs typeface="+mn-cs"/>
              </a:rPr>
              <a:t>have a side length of 1” (or 25.4 mm). This is useful because the very strong </a:t>
            </a:r>
            <a:r>
              <a:rPr lang="en-US" sz="4600" kern="1200" cap="none" dirty="0" smtClean="0">
                <a:solidFill>
                  <a:schemeClr val="tx1">
                    <a:lumMod val="85000"/>
                    <a:lumOff val="15000"/>
                  </a:schemeClr>
                </a:solidFill>
                <a:effectLst/>
                <a:latin typeface="+mn-lt"/>
                <a:ea typeface="+mn-ea"/>
                <a:cs typeface="+mn-cs"/>
              </a:rPr>
              <a:t>Neodymium magnets</a:t>
            </a:r>
            <a:r>
              <a:rPr lang="en-US" sz="2400" kern="1200" cap="none" dirty="0" smtClean="0">
                <a:solidFill>
                  <a:schemeClr val="tx1">
                    <a:lumMod val="85000"/>
                    <a:lumOff val="15000"/>
                  </a:schemeClr>
                </a:solidFill>
                <a:effectLst/>
                <a:latin typeface="+mn-lt"/>
                <a:ea typeface="+mn-ea"/>
                <a:cs typeface="+mn-cs"/>
              </a:rPr>
              <a:t> that I will use for this project have imperial measurements whose thickness is ½” (or 12.7 mm). So these magnets will bond straight and level with the square nuts solely through their magnetic attraction, and no glue will be necessary on the magnets themselves.</a:t>
            </a:r>
          </a:p>
        </p:txBody>
      </p:sp>
      <p:pic>
        <p:nvPicPr>
          <p:cNvPr id="6" name="Content Placeholder 5"/>
          <p:cNvPicPr preferRelativeResize="0">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57945" y="3617500"/>
            <a:ext cx="3089274" cy="2316956"/>
          </a:xfrm>
        </p:spPr>
      </p:pic>
      <p:sp>
        <p:nvSpPr>
          <p:cNvPr id="5" name="Slide Number Placeholder 4"/>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42</a:t>
            </a:fld>
            <a:endParaRPr lang="en-US" dirty="0"/>
          </a:p>
        </p:txBody>
      </p:sp>
      <p:pic>
        <p:nvPicPr>
          <p:cNvPr id="8" name="Content Placeholder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857945" y="2484775"/>
            <a:ext cx="1406915" cy="113511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8765" y="2487168"/>
            <a:ext cx="1378454" cy="1130332"/>
          </a:xfrm>
          <a:prstGeom prst="rect">
            <a:avLst/>
          </a:prstGeom>
        </p:spPr>
      </p:pic>
    </p:spTree>
    <p:extLst>
      <p:ext uri="{BB962C8B-B14F-4D97-AF65-F5344CB8AC3E}">
        <p14:creationId xmlns:p14="http://schemas.microsoft.com/office/powerpoint/2010/main" val="89624132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effectLst/>
              </a:rPr>
              <a:t>Bonding</a:t>
            </a:r>
            <a:r>
              <a:rPr lang="en-US" baseline="0" dirty="0" smtClean="0">
                <a:effectLst/>
              </a:rPr>
              <a:t> the </a:t>
            </a:r>
            <a:r>
              <a:rPr lang="en-US" dirty="0" smtClean="0">
                <a:effectLst/>
              </a:rPr>
              <a:t>Square Nuts</a:t>
            </a:r>
            <a:br>
              <a:rPr lang="en-US" dirty="0" smtClean="0">
                <a:effectLst/>
              </a:rPr>
            </a:br>
            <a:r>
              <a:rPr lang="en-US"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Assembly)</a:t>
            </a:r>
            <a:endParaRPr lang="en-US" dirty="0">
              <a:effectLst/>
            </a:endParaRPr>
          </a:p>
        </p:txBody>
      </p:sp>
      <p:sp>
        <p:nvSpPr>
          <p:cNvPr id="3" name="Content Placeholder 2"/>
          <p:cNvSpPr>
            <a:spLocks noGrp="1"/>
          </p:cNvSpPr>
          <p:nvPr>
            <p:ph sz="half" idx="1"/>
          </p:nvPr>
        </p:nvSpPr>
        <p:spPr/>
        <p:txBody>
          <a:bodyPr>
            <a:normAutofit fontScale="85000" lnSpcReduction="20000"/>
          </a:bodyPr>
          <a:lstStyle/>
          <a:p>
            <a:r>
              <a:rPr lang="en-US" sz="2400" kern="1200" cap="none" dirty="0" smtClean="0">
                <a:solidFill>
                  <a:schemeClr val="tx1">
                    <a:lumMod val="85000"/>
                    <a:lumOff val="15000"/>
                  </a:schemeClr>
                </a:solidFill>
                <a:effectLst/>
                <a:latin typeface="+mn-lt"/>
                <a:ea typeface="+mn-ea"/>
                <a:cs typeface="+mn-cs"/>
              </a:rPr>
              <a:t>I will secure the position of the square nuts onto the shaft with a </a:t>
            </a:r>
            <a:r>
              <a:rPr lang="en-US" dirty="0" smtClean="0"/>
              <a:t>special-purpose glue called </a:t>
            </a:r>
            <a:r>
              <a:rPr lang="en-US" sz="3800" kern="1200" cap="none" dirty="0" smtClean="0">
                <a:solidFill>
                  <a:schemeClr val="tx1">
                    <a:lumMod val="85000"/>
                    <a:lumOff val="15000"/>
                  </a:schemeClr>
                </a:solidFill>
                <a:effectLst/>
                <a:latin typeface="+mn-lt"/>
                <a:ea typeface="+mn-ea"/>
                <a:cs typeface="+mn-cs"/>
              </a:rPr>
              <a:t>Loctite </a:t>
            </a:r>
            <a:r>
              <a:rPr lang="en-US" sz="3800" kern="1200" cap="none" dirty="0">
                <a:solidFill>
                  <a:schemeClr val="tx1">
                    <a:lumMod val="85000"/>
                    <a:lumOff val="15000"/>
                  </a:schemeClr>
                </a:solidFill>
                <a:effectLst/>
                <a:latin typeface="+mn-lt"/>
                <a:ea typeface="+mn-ea"/>
                <a:cs typeface="+mn-cs"/>
              </a:rPr>
              <a:t>Threadlocker Red </a:t>
            </a:r>
            <a:r>
              <a:rPr lang="en-US" sz="3800" kern="1200" cap="none" dirty="0" smtClean="0">
                <a:solidFill>
                  <a:schemeClr val="tx1">
                    <a:lumMod val="85000"/>
                    <a:lumOff val="15000"/>
                  </a:schemeClr>
                </a:solidFill>
                <a:effectLst/>
                <a:latin typeface="+mn-lt"/>
                <a:ea typeface="+mn-ea"/>
                <a:cs typeface="+mn-cs"/>
              </a:rPr>
              <a:t>271</a:t>
            </a:r>
            <a:r>
              <a:rPr lang="en-US" sz="2400" kern="1200" cap="none" dirty="0" smtClean="0">
                <a:solidFill>
                  <a:schemeClr val="tx1">
                    <a:lumMod val="85000"/>
                    <a:lumOff val="15000"/>
                  </a:schemeClr>
                </a:solidFill>
                <a:effectLst/>
                <a:latin typeface="+mn-lt"/>
                <a:ea typeface="+mn-ea"/>
                <a:cs typeface="+mn-cs"/>
              </a:rPr>
              <a:t>, which I purchased at</a:t>
            </a:r>
            <a:r>
              <a:rPr lang="en-US" dirty="0" smtClean="0"/>
              <a:t> </a:t>
            </a:r>
            <a:r>
              <a:rPr lang="en-US" sz="3800" dirty="0" smtClean="0"/>
              <a:t>Lowe’s</a:t>
            </a:r>
            <a:r>
              <a:rPr lang="en-US" dirty="0" smtClean="0"/>
              <a:t>.</a:t>
            </a:r>
            <a:endParaRPr lang="en-US" sz="2400" kern="1200" cap="none" dirty="0" smtClean="0">
              <a:solidFill>
                <a:schemeClr val="tx1">
                  <a:lumMod val="85000"/>
                  <a:lumOff val="15000"/>
                </a:schemeClr>
              </a:solidFill>
              <a:effectLst/>
              <a:latin typeface="+mn-lt"/>
              <a:ea typeface="+mn-ea"/>
              <a:cs typeface="+mn-cs"/>
            </a:endParaRPr>
          </a:p>
          <a:p>
            <a:r>
              <a:rPr lang="en-US" sz="2400" kern="1200" cap="none" dirty="0" smtClean="0">
                <a:solidFill>
                  <a:schemeClr val="tx1">
                    <a:lumMod val="85000"/>
                    <a:lumOff val="15000"/>
                  </a:schemeClr>
                </a:solidFill>
                <a:effectLst/>
                <a:latin typeface="+mn-lt"/>
                <a:ea typeface="+mn-ea"/>
                <a:cs typeface="+mn-cs"/>
              </a:rPr>
              <a:t>This is necessary so</a:t>
            </a:r>
            <a:r>
              <a:rPr lang="en-US" sz="2400" kern="1200" cap="none" baseline="0" dirty="0" smtClean="0">
                <a:solidFill>
                  <a:schemeClr val="tx1">
                    <a:lumMod val="85000"/>
                    <a:lumOff val="15000"/>
                  </a:schemeClr>
                </a:solidFill>
                <a:effectLst/>
                <a:latin typeface="+mn-lt"/>
                <a:ea typeface="+mn-ea"/>
                <a:cs typeface="+mn-cs"/>
              </a:rPr>
              <a:t> that the torque applied to </a:t>
            </a:r>
            <a:r>
              <a:rPr lang="en-US" dirty="0" smtClean="0"/>
              <a:t>magnet </a:t>
            </a:r>
            <a:r>
              <a:rPr lang="en-US" sz="2400" kern="1200" cap="none" baseline="0" dirty="0" smtClean="0">
                <a:solidFill>
                  <a:schemeClr val="tx1">
                    <a:lumMod val="85000"/>
                    <a:lumOff val="15000"/>
                  </a:schemeClr>
                </a:solidFill>
                <a:effectLst/>
                <a:latin typeface="+mn-lt"/>
                <a:ea typeface="+mn-ea"/>
                <a:cs typeface="+mn-cs"/>
              </a:rPr>
              <a:t>will transfer to the shaft.</a:t>
            </a:r>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6756637" y="2595959"/>
            <a:ext cx="1374802" cy="2177653"/>
          </a:xfrm>
        </p:spPr>
      </p:pic>
      <p:sp>
        <p:nvSpPr>
          <p:cNvPr id="6" name="Slide Number Placeholder 5"/>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43</a:t>
            </a:fld>
            <a:endParaRPr lang="en-US" dirty="0"/>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576233" y="4773612"/>
            <a:ext cx="3555206" cy="38633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6233" y="2595959"/>
            <a:ext cx="2177653" cy="2177653"/>
          </a:xfrm>
          <a:prstGeom prst="rect">
            <a:avLst/>
          </a:prstGeom>
        </p:spPr>
      </p:pic>
    </p:spTree>
    <p:extLst>
      <p:ext uri="{BB962C8B-B14F-4D97-AF65-F5344CB8AC3E}">
        <p14:creationId xmlns:p14="http://schemas.microsoft.com/office/powerpoint/2010/main" val="269948100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dirty="0" smtClean="0">
                <a:effectLst/>
              </a:rPr>
              <a:t>In Phase 2…</a:t>
            </a:r>
          </a:p>
        </p:txBody>
      </p:sp>
      <p:sp>
        <p:nvSpPr>
          <p:cNvPr id="3" name="Content Placeholder 2"/>
          <p:cNvSpPr>
            <a:spLocks noGrp="1"/>
          </p:cNvSpPr>
          <p:nvPr>
            <p:ph idx="1"/>
          </p:nvPr>
        </p:nvSpPr>
        <p:spPr/>
        <p:txBody>
          <a:bodyPr>
            <a:normAutofit lnSpcReduction="10000"/>
          </a:bodyPr>
          <a:lstStyle/>
          <a:p>
            <a:r>
              <a:rPr lang="en-US" sz="2400" kern="1200" cap="none" dirty="0" smtClean="0">
                <a:solidFill>
                  <a:schemeClr val="tx1">
                    <a:lumMod val="85000"/>
                    <a:lumOff val="15000"/>
                  </a:schemeClr>
                </a:solidFill>
                <a:effectLst/>
                <a:latin typeface="+mn-lt"/>
                <a:ea typeface="+mn-ea"/>
                <a:cs typeface="+mn-cs"/>
              </a:rPr>
              <a:t>First on the list is to assemble a </a:t>
            </a:r>
            <a:r>
              <a:rPr lang="en-US" sz="3200" kern="1200" cap="none" dirty="0" smtClean="0">
                <a:solidFill>
                  <a:schemeClr val="tx1">
                    <a:lumMod val="85000"/>
                    <a:lumOff val="15000"/>
                  </a:schemeClr>
                </a:solidFill>
                <a:effectLst/>
                <a:latin typeface="+mn-lt"/>
                <a:ea typeface="+mn-ea"/>
                <a:cs typeface="+mn-cs"/>
              </a:rPr>
              <a:t>rotor of neodymium magnets</a:t>
            </a:r>
            <a:r>
              <a:rPr lang="en-US" sz="2400" kern="1200" cap="none" dirty="0" smtClean="0">
                <a:solidFill>
                  <a:schemeClr val="tx1">
                    <a:lumMod val="85000"/>
                    <a:lumOff val="15000"/>
                  </a:schemeClr>
                </a:solidFill>
                <a:effectLst/>
                <a:latin typeface="+mn-lt"/>
                <a:ea typeface="+mn-ea"/>
                <a:cs typeface="+mn-cs"/>
              </a:rPr>
              <a:t> onto the</a:t>
            </a:r>
            <a:r>
              <a:rPr lang="en-US" sz="2400" kern="1200" cap="none" baseline="0" dirty="0" smtClean="0">
                <a:solidFill>
                  <a:schemeClr val="tx1">
                    <a:lumMod val="85000"/>
                    <a:lumOff val="15000"/>
                  </a:schemeClr>
                </a:solidFill>
                <a:effectLst/>
                <a:latin typeface="+mn-lt"/>
                <a:ea typeface="+mn-ea"/>
                <a:cs typeface="+mn-cs"/>
              </a:rPr>
              <a:t> shaft</a:t>
            </a:r>
            <a:r>
              <a:rPr lang="en-US" sz="2400" kern="1200" cap="none" dirty="0" smtClean="0">
                <a:solidFill>
                  <a:schemeClr val="tx1">
                    <a:lumMod val="85000"/>
                    <a:lumOff val="15000"/>
                  </a:schemeClr>
                </a:solidFill>
                <a:effectLst/>
                <a:latin typeface="+mn-lt"/>
                <a:ea typeface="+mn-ea"/>
                <a:cs typeface="+mn-cs"/>
              </a:rPr>
              <a:t>.</a:t>
            </a:r>
          </a:p>
          <a:p>
            <a:pPr marL="285750" marR="0" indent="-285750" algn="l" defTabSz="457200" rtl="0" eaLnBrk="1" fontAlgn="auto" latinLnBrk="0" hangingPunct="1">
              <a:lnSpc>
                <a:spcPct val="100000"/>
              </a:lnSpc>
              <a:spcBef>
                <a:spcPct val="20000"/>
              </a:spcBef>
              <a:spcAft>
                <a:spcPts val="600"/>
              </a:spcAft>
              <a:buClr>
                <a:schemeClr val="accent1"/>
              </a:buClr>
              <a:buSzPct val="115000"/>
              <a:buFont typeface="Arial"/>
              <a:buChar char="•"/>
              <a:tabLst/>
              <a:defRPr/>
            </a:pPr>
            <a:r>
              <a:rPr lang="en-US" sz="2400" kern="1200" cap="none" dirty="0" smtClean="0">
                <a:solidFill>
                  <a:schemeClr val="tx1">
                    <a:lumMod val="85000"/>
                    <a:lumOff val="15000"/>
                  </a:schemeClr>
                </a:solidFill>
                <a:effectLst/>
                <a:latin typeface="+mn-lt"/>
                <a:ea typeface="+mn-ea"/>
                <a:cs typeface="+mn-cs"/>
              </a:rPr>
              <a:t>Second on the list is to insert the rotor through the </a:t>
            </a:r>
            <a:r>
              <a:rPr lang="en-US" sz="3200" kern="1200" cap="none" dirty="0" smtClean="0">
                <a:solidFill>
                  <a:schemeClr val="tx1">
                    <a:lumMod val="85000"/>
                    <a:lumOff val="15000"/>
                  </a:schemeClr>
                </a:solidFill>
                <a:effectLst/>
                <a:latin typeface="+mn-lt"/>
                <a:ea typeface="+mn-ea"/>
                <a:cs typeface="+mn-cs"/>
              </a:rPr>
              <a:t>bearings</a:t>
            </a:r>
            <a:r>
              <a:rPr lang="en-US" sz="2400" kern="1200" cap="none" dirty="0" smtClean="0">
                <a:solidFill>
                  <a:schemeClr val="tx1">
                    <a:lumMod val="85000"/>
                    <a:lumOff val="15000"/>
                  </a:schemeClr>
                </a:solidFill>
                <a:effectLst/>
                <a:latin typeface="+mn-lt"/>
                <a:ea typeface="+mn-ea"/>
                <a:cs typeface="+mn-cs"/>
              </a:rPr>
              <a:t> securely into the</a:t>
            </a:r>
            <a:r>
              <a:rPr lang="en-US" sz="2400" kern="1200" cap="none" baseline="0" dirty="0" smtClean="0">
                <a:solidFill>
                  <a:schemeClr val="tx1">
                    <a:lumMod val="85000"/>
                    <a:lumOff val="15000"/>
                  </a:schemeClr>
                </a:solidFill>
                <a:effectLst/>
                <a:latin typeface="+mn-lt"/>
                <a:ea typeface="+mn-ea"/>
                <a:cs typeface="+mn-cs"/>
              </a:rPr>
              <a:t> disassembled</a:t>
            </a:r>
            <a:r>
              <a:rPr lang="en-US" sz="2400" kern="1200" cap="none" dirty="0" smtClean="0">
                <a:solidFill>
                  <a:schemeClr val="tx1">
                    <a:lumMod val="85000"/>
                    <a:lumOff val="15000"/>
                  </a:schemeClr>
                </a:solidFill>
                <a:effectLst/>
                <a:latin typeface="+mn-lt"/>
                <a:ea typeface="+mn-ea"/>
                <a:cs typeface="+mn-cs"/>
              </a:rPr>
              <a:t> wooden panels.</a:t>
            </a:r>
            <a:endParaRPr lang="en-US" sz="2400" dirty="0" smtClean="0">
              <a:effectLst/>
            </a:endParaRPr>
          </a:p>
          <a:p>
            <a:r>
              <a:rPr lang="en-US" sz="2400" kern="1200" cap="none" dirty="0" smtClean="0">
                <a:solidFill>
                  <a:schemeClr val="tx1">
                    <a:lumMod val="85000"/>
                    <a:lumOff val="15000"/>
                  </a:schemeClr>
                </a:solidFill>
                <a:effectLst/>
                <a:latin typeface="+mn-lt"/>
                <a:ea typeface="+mn-ea"/>
                <a:cs typeface="+mn-cs"/>
              </a:rPr>
              <a:t>And third is to </a:t>
            </a:r>
            <a:r>
              <a:rPr lang="en-US" sz="3200" kern="1200" cap="none" dirty="0" smtClean="0">
                <a:solidFill>
                  <a:schemeClr val="tx1">
                    <a:lumMod val="85000"/>
                    <a:lumOff val="15000"/>
                  </a:schemeClr>
                </a:solidFill>
                <a:effectLst/>
                <a:latin typeface="+mn-lt"/>
                <a:ea typeface="+mn-ea"/>
                <a:cs typeface="+mn-cs"/>
              </a:rPr>
              <a:t>reattach</a:t>
            </a:r>
            <a:r>
              <a:rPr lang="en-US" sz="2400" kern="1200" cap="none" dirty="0" smtClean="0">
                <a:solidFill>
                  <a:schemeClr val="tx1">
                    <a:lumMod val="85000"/>
                    <a:lumOff val="15000"/>
                  </a:schemeClr>
                </a:solidFill>
                <a:effectLst/>
                <a:latin typeface="+mn-lt"/>
                <a:ea typeface="+mn-ea"/>
                <a:cs typeface="+mn-cs"/>
              </a:rPr>
              <a:t> the wood panels back onto the wood base blocks.</a:t>
            </a:r>
          </a:p>
        </p:txBody>
      </p:sp>
      <p:sp>
        <p:nvSpPr>
          <p:cNvPr id="4" name="Slide Number Placeholder 3"/>
          <p:cNvSpPr>
            <a:spLocks noGrp="1"/>
          </p:cNvSpPr>
          <p:nvPr>
            <p:ph type="sldNum" sz="quarter" idx="12"/>
          </p:nvPr>
        </p:nvSpPr>
        <p:spPr>
          <a:xfrm>
            <a:off x="7504953" y="6578600"/>
            <a:ext cx="1639047" cy="279400"/>
          </a:xfrm>
          <a:prstGeom prst="rect">
            <a:avLst/>
          </a:prstGeom>
        </p:spPr>
        <p:txBody>
          <a:bodyPr/>
          <a:lstStyle/>
          <a:p>
            <a:fld id="{E97799C9-84D9-46D2-A11E-BCF8A720529D}" type="slidenum">
              <a:rPr lang="en-US" smtClean="0"/>
              <a:t>44</a:t>
            </a:fld>
            <a:endParaRPr lang="en-US" dirty="0"/>
          </a:p>
        </p:txBody>
      </p:sp>
    </p:spTree>
    <p:extLst>
      <p:ext uri="{BB962C8B-B14F-4D97-AF65-F5344CB8AC3E}">
        <p14:creationId xmlns:p14="http://schemas.microsoft.com/office/powerpoint/2010/main" val="374187186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effectLst/>
              </a:rPr>
              <a:t>Neodymium</a:t>
            </a:r>
            <a:r>
              <a:rPr lang="en-US" baseline="0" dirty="0" smtClean="0">
                <a:effectLst/>
              </a:rPr>
              <a:t> Magnets</a:t>
            </a:r>
            <a:br>
              <a:rPr lang="en-US" baseline="0" dirty="0" smtClean="0">
                <a:effectLst/>
              </a:rPr>
            </a:br>
            <a:r>
              <a:rPr lang="en-US" baseline="0"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Phase 2 Parts)</a:t>
            </a:r>
            <a:endParaRPr lang="en-US" dirty="0" smtClean="0">
              <a:effectLst/>
            </a:endParaRPr>
          </a:p>
        </p:txBody>
      </p:sp>
      <p:sp>
        <p:nvSpPr>
          <p:cNvPr id="3" name="Content Placeholder 2"/>
          <p:cNvSpPr>
            <a:spLocks noGrp="1"/>
          </p:cNvSpPr>
          <p:nvPr>
            <p:ph sz="half" idx="1"/>
          </p:nvPr>
        </p:nvSpPr>
        <p:spPr/>
        <p:txBody>
          <a:bodyPr>
            <a:normAutofit fontScale="77500" lnSpcReduction="20000"/>
          </a:bodyPr>
          <a:lstStyle/>
          <a:p>
            <a:r>
              <a:rPr lang="en-US" sz="2400" kern="1200" cap="none" dirty="0">
                <a:solidFill>
                  <a:schemeClr val="tx1">
                    <a:lumMod val="85000"/>
                    <a:lumOff val="15000"/>
                  </a:schemeClr>
                </a:solidFill>
                <a:effectLst/>
                <a:latin typeface="+mn-lt"/>
                <a:ea typeface="+mn-ea"/>
                <a:cs typeface="+mn-cs"/>
              </a:rPr>
              <a:t>We will need no windings on the </a:t>
            </a:r>
            <a:r>
              <a:rPr lang="en-US" sz="2400" kern="1200" cap="none" dirty="0" smtClean="0">
                <a:solidFill>
                  <a:schemeClr val="tx1">
                    <a:lumMod val="85000"/>
                    <a:lumOff val="15000"/>
                  </a:schemeClr>
                </a:solidFill>
                <a:effectLst/>
                <a:latin typeface="+mn-lt"/>
                <a:ea typeface="+mn-ea"/>
                <a:cs typeface="+mn-cs"/>
              </a:rPr>
              <a:t>rotor </a:t>
            </a:r>
            <a:r>
              <a:rPr lang="en-US" sz="2400" kern="1200" cap="none" dirty="0">
                <a:solidFill>
                  <a:schemeClr val="tx1">
                    <a:lumMod val="85000"/>
                    <a:lumOff val="15000"/>
                  </a:schemeClr>
                </a:solidFill>
                <a:effectLst/>
                <a:latin typeface="+mn-lt"/>
                <a:ea typeface="+mn-ea"/>
                <a:cs typeface="+mn-cs"/>
              </a:rPr>
              <a:t>of the S.H.O. </a:t>
            </a:r>
            <a:r>
              <a:rPr lang="en-US" sz="2400" kern="1200" cap="none" dirty="0" smtClean="0">
                <a:solidFill>
                  <a:schemeClr val="tx1">
                    <a:lumMod val="85000"/>
                    <a:lumOff val="15000"/>
                  </a:schemeClr>
                </a:solidFill>
                <a:effectLst/>
                <a:latin typeface="+mn-lt"/>
                <a:ea typeface="+mn-ea"/>
                <a:cs typeface="+mn-cs"/>
              </a:rPr>
              <a:t>Drive. </a:t>
            </a:r>
            <a:r>
              <a:rPr lang="en-US" sz="2400" kern="1200" cap="none" dirty="0">
                <a:solidFill>
                  <a:schemeClr val="tx1">
                    <a:lumMod val="85000"/>
                    <a:lumOff val="15000"/>
                  </a:schemeClr>
                </a:solidFill>
                <a:effectLst/>
                <a:latin typeface="+mn-lt"/>
                <a:ea typeface="+mn-ea"/>
                <a:cs typeface="+mn-cs"/>
              </a:rPr>
              <a:t>Instead </a:t>
            </a:r>
            <a:r>
              <a:rPr lang="en-US" sz="2400" kern="1200" cap="none" dirty="0" smtClean="0">
                <a:solidFill>
                  <a:schemeClr val="tx1">
                    <a:lumMod val="85000"/>
                    <a:lumOff val="15000"/>
                  </a:schemeClr>
                </a:solidFill>
                <a:effectLst/>
                <a:latin typeface="+mn-lt"/>
                <a:ea typeface="+mn-ea"/>
                <a:cs typeface="+mn-cs"/>
              </a:rPr>
              <a:t>the rotor of the </a:t>
            </a:r>
            <a:r>
              <a:rPr lang="en-US" sz="2400" kern="1200" cap="none" dirty="0">
                <a:solidFill>
                  <a:schemeClr val="tx1">
                    <a:lumMod val="85000"/>
                    <a:lumOff val="15000"/>
                  </a:schemeClr>
                </a:solidFill>
                <a:effectLst/>
                <a:latin typeface="+mn-lt"/>
                <a:ea typeface="+mn-ea"/>
                <a:cs typeface="+mn-cs"/>
              </a:rPr>
              <a:t>S.H.O. </a:t>
            </a:r>
            <a:r>
              <a:rPr lang="en-US" sz="2400" kern="1200" cap="none" dirty="0" smtClean="0">
                <a:solidFill>
                  <a:schemeClr val="tx1">
                    <a:lumMod val="85000"/>
                    <a:lumOff val="15000"/>
                  </a:schemeClr>
                </a:solidFill>
                <a:effectLst/>
                <a:latin typeface="+mn-lt"/>
                <a:ea typeface="+mn-ea"/>
                <a:cs typeface="+mn-cs"/>
              </a:rPr>
              <a:t>Drive </a:t>
            </a:r>
            <a:r>
              <a:rPr lang="en-US" sz="2400" kern="1200" cap="none" dirty="0">
                <a:solidFill>
                  <a:schemeClr val="tx1">
                    <a:lumMod val="85000"/>
                    <a:lumOff val="15000"/>
                  </a:schemeClr>
                </a:solidFill>
                <a:effectLst/>
                <a:latin typeface="+mn-lt"/>
                <a:ea typeface="+mn-ea"/>
                <a:cs typeface="+mn-cs"/>
              </a:rPr>
              <a:t>will be built using very strong </a:t>
            </a:r>
            <a:r>
              <a:rPr lang="en-US" sz="2400" kern="1200" cap="none" dirty="0" smtClean="0">
                <a:solidFill>
                  <a:schemeClr val="tx1">
                    <a:lumMod val="85000"/>
                    <a:lumOff val="15000"/>
                  </a:schemeClr>
                </a:solidFill>
                <a:effectLst/>
                <a:latin typeface="+mn-lt"/>
                <a:ea typeface="+mn-ea"/>
                <a:cs typeface="+mn-cs"/>
              </a:rPr>
              <a:t>magnets.</a:t>
            </a:r>
          </a:p>
          <a:p>
            <a:r>
              <a:rPr lang="en-US" dirty="0" smtClean="0"/>
              <a:t>These magnets are an alloy of three atomic elements:</a:t>
            </a:r>
          </a:p>
          <a:p>
            <a:pPr lvl="1"/>
            <a:r>
              <a:rPr lang="en-US" dirty="0" smtClean="0"/>
              <a:t>Neodymium (or Nd)</a:t>
            </a:r>
            <a:br>
              <a:rPr lang="en-US" dirty="0" smtClean="0"/>
            </a:br>
            <a:r>
              <a:rPr lang="en-US" dirty="0" smtClean="0"/>
              <a:t>(the 60</a:t>
            </a:r>
            <a:r>
              <a:rPr lang="en-US" baseline="30000" dirty="0" smtClean="0"/>
              <a:t>th</a:t>
            </a:r>
            <a:r>
              <a:rPr lang="en-US" dirty="0" smtClean="0"/>
              <a:t> atomic element)</a:t>
            </a:r>
          </a:p>
          <a:p>
            <a:pPr lvl="1"/>
            <a:r>
              <a:rPr lang="en-US" dirty="0" smtClean="0"/>
              <a:t>Boron (or B)</a:t>
            </a:r>
            <a:br>
              <a:rPr lang="en-US" dirty="0" smtClean="0"/>
            </a:br>
            <a:r>
              <a:rPr lang="en-US" dirty="0" smtClean="0"/>
              <a:t>(the 5</a:t>
            </a:r>
            <a:r>
              <a:rPr lang="en-US" baseline="30000" dirty="0" smtClean="0"/>
              <a:t>th</a:t>
            </a:r>
            <a:r>
              <a:rPr lang="en-US" dirty="0" smtClean="0"/>
              <a:t> atomic element)</a:t>
            </a:r>
          </a:p>
          <a:p>
            <a:pPr lvl="1"/>
            <a:r>
              <a:rPr lang="en-US" dirty="0" smtClean="0"/>
              <a:t>Iron (or Fe)</a:t>
            </a:r>
            <a:br>
              <a:rPr lang="en-US" dirty="0" smtClean="0"/>
            </a:br>
            <a:r>
              <a:rPr lang="en-US" dirty="0" smtClean="0"/>
              <a:t>(the 26</a:t>
            </a:r>
            <a:r>
              <a:rPr lang="en-US" baseline="30000" dirty="0" smtClean="0"/>
              <a:t>th</a:t>
            </a:r>
            <a:r>
              <a:rPr lang="en-US" dirty="0" smtClean="0"/>
              <a:t> atomic element)</a:t>
            </a:r>
            <a:endParaRPr lang="en-US" sz="2000" kern="1200" cap="none" dirty="0">
              <a:solidFill>
                <a:schemeClr val="tx1">
                  <a:lumMod val="85000"/>
                  <a:lumOff val="15000"/>
                </a:schemeClr>
              </a:solidFill>
              <a:effectLst/>
              <a:latin typeface="+mn-lt"/>
              <a:ea typeface="+mn-ea"/>
              <a:cs typeface="+mn-cs"/>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14426" y="2567461"/>
            <a:ext cx="1911400" cy="1433550"/>
          </a:xfrm>
        </p:spPr>
      </p:pic>
      <p:sp>
        <p:nvSpPr>
          <p:cNvPr id="8" name="Slide Number Placeholder 7"/>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45</a:t>
            </a:fld>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525" y="4349268"/>
            <a:ext cx="1333202" cy="14335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784" y="4349268"/>
            <a:ext cx="1333202" cy="14335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8784" y="2567461"/>
            <a:ext cx="1333202" cy="1433550"/>
          </a:xfrm>
          <a:prstGeom prst="rect">
            <a:avLst/>
          </a:prstGeom>
        </p:spPr>
      </p:pic>
    </p:spTree>
    <p:extLst>
      <p:ext uri="{BB962C8B-B14F-4D97-AF65-F5344CB8AC3E}">
        <p14:creationId xmlns:p14="http://schemas.microsoft.com/office/powerpoint/2010/main" val="137259505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effectLst/>
              </a:rPr>
              <a:t>Neodymium</a:t>
            </a:r>
            <a:r>
              <a:rPr lang="en-US" baseline="0" dirty="0" smtClean="0">
                <a:effectLst/>
              </a:rPr>
              <a:t> Magnets</a:t>
            </a:r>
            <a:br>
              <a:rPr lang="en-US" baseline="0" dirty="0" smtClean="0">
                <a:effectLst/>
              </a:rPr>
            </a:br>
            <a:r>
              <a:rPr lang="en-US" baseline="0"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Phase 2 Parts)</a:t>
            </a:r>
            <a:endParaRPr lang="en-US" dirty="0" smtClean="0">
              <a:effectLst/>
            </a:endParaRPr>
          </a:p>
        </p:txBody>
      </p:sp>
      <p:sp>
        <p:nvSpPr>
          <p:cNvPr id="3" name="Content Placeholder 2"/>
          <p:cNvSpPr>
            <a:spLocks noGrp="1"/>
          </p:cNvSpPr>
          <p:nvPr>
            <p:ph sz="half" idx="1"/>
          </p:nvPr>
        </p:nvSpPr>
        <p:spPr/>
        <p:txBody>
          <a:bodyPr>
            <a:normAutofit fontScale="70000" lnSpcReduction="20000"/>
          </a:bodyPr>
          <a:lstStyle/>
          <a:p>
            <a:r>
              <a:rPr lang="en-US" sz="2400" kern="1200" cap="none" dirty="0" smtClean="0">
                <a:solidFill>
                  <a:schemeClr val="tx1">
                    <a:lumMod val="85000"/>
                    <a:lumOff val="15000"/>
                  </a:schemeClr>
                </a:solidFill>
                <a:effectLst/>
                <a:latin typeface="+mn-lt"/>
                <a:ea typeface="+mn-ea"/>
                <a:cs typeface="+mn-cs"/>
              </a:rPr>
              <a:t>These </a:t>
            </a:r>
            <a:r>
              <a:rPr lang="en-US" sz="4600" kern="1200" cap="none" dirty="0">
                <a:solidFill>
                  <a:schemeClr val="tx1">
                    <a:lumMod val="85000"/>
                    <a:lumOff val="15000"/>
                  </a:schemeClr>
                </a:solidFill>
                <a:effectLst/>
                <a:latin typeface="+mn-lt"/>
                <a:ea typeface="+mn-ea"/>
                <a:cs typeface="+mn-cs"/>
              </a:rPr>
              <a:t>Neodymium magnets</a:t>
            </a:r>
            <a:r>
              <a:rPr lang="en-US" sz="2400" kern="1200" cap="none" dirty="0">
                <a:solidFill>
                  <a:schemeClr val="tx1">
                    <a:lumMod val="85000"/>
                    <a:lumOff val="15000"/>
                  </a:schemeClr>
                </a:solidFill>
                <a:effectLst/>
                <a:latin typeface="+mn-lt"/>
                <a:ea typeface="+mn-ea"/>
                <a:cs typeface="+mn-cs"/>
              </a:rPr>
              <a:t> are from </a:t>
            </a:r>
            <a:r>
              <a:rPr lang="en-US" sz="4600" kern="1200" cap="none" dirty="0">
                <a:solidFill>
                  <a:schemeClr val="tx1">
                    <a:lumMod val="85000"/>
                    <a:lumOff val="15000"/>
                  </a:schemeClr>
                </a:solidFill>
                <a:effectLst/>
                <a:latin typeface="+mn-lt"/>
                <a:ea typeface="+mn-ea"/>
                <a:cs typeface="+mn-cs"/>
              </a:rPr>
              <a:t>Magnet4less.com</a:t>
            </a:r>
            <a:r>
              <a:rPr lang="en-US" sz="2400" kern="1200" cap="none" dirty="0">
                <a:solidFill>
                  <a:schemeClr val="tx1">
                    <a:lumMod val="85000"/>
                    <a:lumOff val="15000"/>
                  </a:schemeClr>
                </a:solidFill>
                <a:effectLst/>
                <a:latin typeface="+mn-lt"/>
                <a:ea typeface="+mn-ea"/>
                <a:cs typeface="+mn-cs"/>
              </a:rPr>
              <a:t> and </a:t>
            </a:r>
            <a:r>
              <a:rPr lang="en-US" sz="2400" kern="1200" cap="none" dirty="0" smtClean="0">
                <a:solidFill>
                  <a:schemeClr val="tx1">
                    <a:lumMod val="85000"/>
                    <a:lumOff val="15000"/>
                  </a:schemeClr>
                </a:solidFill>
                <a:effectLst/>
                <a:latin typeface="+mn-lt"/>
                <a:ea typeface="+mn-ea"/>
                <a:cs typeface="+mn-cs"/>
              </a:rPr>
              <a:t>are pound-for-pound </a:t>
            </a:r>
            <a:r>
              <a:rPr lang="en-US" sz="2400" kern="1200" cap="none" dirty="0">
                <a:solidFill>
                  <a:schemeClr val="tx1">
                    <a:lumMod val="85000"/>
                    <a:lumOff val="15000"/>
                  </a:schemeClr>
                </a:solidFill>
                <a:effectLst/>
                <a:latin typeface="+mn-lt"/>
                <a:ea typeface="+mn-ea"/>
                <a:cs typeface="+mn-cs"/>
              </a:rPr>
              <a:t>some of the strongest permanent magnets that you yourself can buy on the market </a:t>
            </a:r>
            <a:r>
              <a:rPr lang="en-US" sz="2400" kern="1200" cap="none" dirty="0" smtClean="0">
                <a:solidFill>
                  <a:schemeClr val="tx1">
                    <a:lumMod val="85000"/>
                    <a:lumOff val="15000"/>
                  </a:schemeClr>
                </a:solidFill>
                <a:effectLst/>
                <a:latin typeface="+mn-lt"/>
                <a:ea typeface="+mn-ea"/>
                <a:cs typeface="+mn-cs"/>
              </a:rPr>
              <a:t>today.</a:t>
            </a:r>
          </a:p>
          <a:p>
            <a:r>
              <a:rPr lang="en-US" sz="2400" kern="1200" cap="none" dirty="0" smtClean="0">
                <a:solidFill>
                  <a:schemeClr val="tx1">
                    <a:lumMod val="85000"/>
                    <a:lumOff val="15000"/>
                  </a:schemeClr>
                </a:solidFill>
                <a:effectLst/>
                <a:latin typeface="+mn-lt"/>
                <a:ea typeface="+mn-ea"/>
                <a:cs typeface="+mn-cs"/>
              </a:rPr>
              <a:t>These </a:t>
            </a:r>
            <a:r>
              <a:rPr lang="en-US" sz="2400" kern="1200" cap="none" dirty="0">
                <a:solidFill>
                  <a:schemeClr val="tx1">
                    <a:lumMod val="85000"/>
                    <a:lumOff val="15000"/>
                  </a:schemeClr>
                </a:solidFill>
                <a:effectLst/>
                <a:latin typeface="+mn-lt"/>
                <a:ea typeface="+mn-ea"/>
                <a:cs typeface="+mn-cs"/>
              </a:rPr>
              <a:t>are often used in making wind </a:t>
            </a:r>
            <a:r>
              <a:rPr lang="en-US" sz="2400" kern="1200" cap="none" dirty="0" smtClean="0">
                <a:solidFill>
                  <a:schemeClr val="tx1">
                    <a:lumMod val="85000"/>
                    <a:lumOff val="15000"/>
                  </a:schemeClr>
                </a:solidFill>
                <a:effectLst/>
                <a:latin typeface="+mn-lt"/>
                <a:ea typeface="+mn-ea"/>
                <a:cs typeface="+mn-cs"/>
              </a:rPr>
              <a:t>turbine generators.</a:t>
            </a:r>
            <a:endParaRPr lang="en-US" sz="2400" kern="1200" cap="none" dirty="0">
              <a:solidFill>
                <a:schemeClr val="tx1">
                  <a:lumMod val="85000"/>
                  <a:lumOff val="15000"/>
                </a:schemeClr>
              </a:solidFill>
              <a:effectLst/>
              <a:latin typeface="+mn-lt"/>
              <a:ea typeface="+mn-ea"/>
              <a:cs typeface="+mn-cs"/>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14426" y="2912871"/>
            <a:ext cx="3461174" cy="2595881"/>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46</a:t>
            </a:fld>
            <a:endParaRPr lang="en-US" dirty="0"/>
          </a:p>
        </p:txBody>
      </p:sp>
    </p:spTree>
    <p:extLst>
      <p:ext uri="{BB962C8B-B14F-4D97-AF65-F5344CB8AC3E}">
        <p14:creationId xmlns:p14="http://schemas.microsoft.com/office/powerpoint/2010/main" val="214896398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effectLst/>
              </a:rPr>
              <a:t>Neodymium</a:t>
            </a:r>
            <a:r>
              <a:rPr lang="en-US" baseline="0" dirty="0" smtClean="0">
                <a:effectLst/>
              </a:rPr>
              <a:t> Magnets</a:t>
            </a:r>
            <a:br>
              <a:rPr lang="en-US" baseline="0" dirty="0" smtClean="0">
                <a:effectLst/>
              </a:rPr>
            </a:br>
            <a:r>
              <a:rPr lang="en-US" baseline="0"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Phase 2 Parts)</a:t>
            </a:r>
            <a:endParaRPr lang="en-US" dirty="0" smtClean="0">
              <a:effectLst/>
            </a:endParaRPr>
          </a:p>
        </p:txBody>
      </p:sp>
      <p:sp>
        <p:nvSpPr>
          <p:cNvPr id="3" name="Content Placeholder 2"/>
          <p:cNvSpPr>
            <a:spLocks noGrp="1"/>
          </p:cNvSpPr>
          <p:nvPr>
            <p:ph sz="half" idx="1"/>
          </p:nvPr>
        </p:nvSpPr>
        <p:spPr/>
        <p:txBody>
          <a:bodyPr>
            <a:normAutofit fontScale="85000" lnSpcReduction="20000"/>
          </a:bodyPr>
          <a:lstStyle/>
          <a:p>
            <a:r>
              <a:rPr lang="en-US" sz="2400" kern="1200" cap="none" dirty="0" smtClean="0">
                <a:solidFill>
                  <a:schemeClr val="tx1">
                    <a:lumMod val="85000"/>
                    <a:lumOff val="15000"/>
                  </a:schemeClr>
                </a:solidFill>
                <a:effectLst/>
                <a:latin typeface="+mn-lt"/>
                <a:ea typeface="+mn-ea"/>
                <a:cs typeface="+mn-cs"/>
              </a:rPr>
              <a:t>Because these </a:t>
            </a:r>
            <a:r>
              <a:rPr lang="en-US" sz="3800" kern="1200" cap="none" dirty="0" smtClean="0">
                <a:solidFill>
                  <a:schemeClr val="tx1">
                    <a:lumMod val="85000"/>
                    <a:lumOff val="15000"/>
                  </a:schemeClr>
                </a:solidFill>
                <a:effectLst/>
                <a:latin typeface="+mn-lt"/>
                <a:ea typeface="+mn-ea"/>
                <a:cs typeface="+mn-cs"/>
              </a:rPr>
              <a:t>permanent magnets</a:t>
            </a:r>
            <a:r>
              <a:rPr lang="en-US" sz="2400" kern="1200" cap="none" dirty="0" smtClean="0">
                <a:solidFill>
                  <a:schemeClr val="tx1">
                    <a:lumMod val="85000"/>
                    <a:lumOff val="15000"/>
                  </a:schemeClr>
                </a:solidFill>
                <a:effectLst/>
                <a:latin typeface="+mn-lt"/>
                <a:ea typeface="+mn-ea"/>
                <a:cs typeface="+mn-cs"/>
              </a:rPr>
              <a:t> possess a stronger magnetic field, they will exert stronger magnetic forces on currents in S.H.O. coil.</a:t>
            </a:r>
          </a:p>
          <a:p>
            <a:r>
              <a:rPr lang="en-US" sz="2400" kern="1200" cap="none" dirty="0" smtClean="0">
                <a:solidFill>
                  <a:schemeClr val="tx1">
                    <a:lumMod val="85000"/>
                    <a:lumOff val="15000"/>
                  </a:schemeClr>
                </a:solidFill>
                <a:effectLst/>
                <a:latin typeface="+mn-lt"/>
                <a:ea typeface="+mn-ea"/>
                <a:cs typeface="+mn-cs"/>
              </a:rPr>
              <a:t>In turn, the current in the wires will be able to exert stronger magnetic forces on these permanent magnets.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14426" y="2912871"/>
            <a:ext cx="3461174" cy="2595881"/>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47</a:t>
            </a:fld>
            <a:endParaRPr lang="en-US" dirty="0"/>
          </a:p>
        </p:txBody>
      </p:sp>
    </p:spTree>
    <p:extLst>
      <p:ext uri="{BB962C8B-B14F-4D97-AF65-F5344CB8AC3E}">
        <p14:creationId xmlns:p14="http://schemas.microsoft.com/office/powerpoint/2010/main" val="38348180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48352" y="2537460"/>
            <a:ext cx="2133326" cy="221551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dirty="0" smtClean="0">
                <a:effectLst/>
              </a:rPr>
              <a:t>Securing the Shaft</a:t>
            </a:r>
            <a:br>
              <a:rPr lang="en-US" dirty="0" smtClean="0">
                <a:effectLst/>
              </a:rPr>
            </a:br>
            <a:r>
              <a:rPr lang="en-US"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Protocols)</a:t>
            </a:r>
            <a:endParaRPr lang="en-US" dirty="0" smtClean="0">
              <a:effectLst/>
            </a:endParaRPr>
          </a:p>
        </p:txBody>
      </p:sp>
      <p:sp>
        <p:nvSpPr>
          <p:cNvPr id="11" name="Content Placeholder 10"/>
          <p:cNvSpPr>
            <a:spLocks noGrp="1"/>
          </p:cNvSpPr>
          <p:nvPr>
            <p:ph sz="half" idx="1"/>
          </p:nvPr>
        </p:nvSpPr>
        <p:spPr/>
        <p:txBody>
          <a:bodyPr>
            <a:normAutofit fontScale="70000" lnSpcReduction="20000"/>
          </a:bodyPr>
          <a:lstStyle/>
          <a:p>
            <a:r>
              <a:rPr lang="en-US" dirty="0" smtClean="0"/>
              <a:t>To secure the shaft into place, I will thread some extra square nuts temporarily onto the shaft and clamp them down onto the </a:t>
            </a:r>
            <a:r>
              <a:rPr lang="en-US" sz="4600" dirty="0" smtClean="0"/>
              <a:t>Black &amp; Decker Workmate</a:t>
            </a:r>
            <a:r>
              <a:rPr lang="en-US" dirty="0" smtClean="0"/>
              <a:t> with the </a:t>
            </a:r>
            <a:r>
              <a:rPr lang="en-US" sz="4600" dirty="0"/>
              <a:t>Bessey XM7 3-Inch Metal Spring </a:t>
            </a:r>
            <a:r>
              <a:rPr lang="en-US" sz="4600" dirty="0" smtClean="0"/>
              <a:t>Clamp</a:t>
            </a:r>
            <a:r>
              <a:rPr lang="en-US" dirty="0" smtClean="0"/>
              <a:t> that I obtained from inside a </a:t>
            </a:r>
            <a:r>
              <a:rPr lang="en-US" sz="4600" dirty="0" smtClean="0"/>
              <a:t>Woodcraft</a:t>
            </a:r>
            <a:r>
              <a:rPr lang="en-US" dirty="0" smtClean="0"/>
              <a:t> store.</a:t>
            </a:r>
            <a:endParaRPr lang="en-US" sz="2400" dirty="0" smtClean="0">
              <a:effectLst/>
            </a:endParaRPr>
          </a:p>
        </p:txBody>
      </p:sp>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15749" y="4143374"/>
            <a:ext cx="1791081" cy="1791081"/>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48</a:t>
            </a:fld>
            <a:endParaRPr lang="en-US" dirty="0"/>
          </a:p>
        </p:txBody>
      </p:sp>
      <p:pic>
        <p:nvPicPr>
          <p:cNvPr id="7" name="Content Placeholder 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11221" y="4752975"/>
            <a:ext cx="1464379" cy="1181481"/>
          </a:xfrm>
          <a:prstGeom prst="rect">
            <a:avLst/>
          </a:prstGeom>
        </p:spPr>
      </p:pic>
      <p:pic>
        <p:nvPicPr>
          <p:cNvPr id="13" name="Content Placeholder 4"/>
          <p:cNvPicPr>
            <a:picLocks noChangeAspect="1"/>
          </p:cNvPicPr>
          <p:nvPr/>
        </p:nvPicPr>
        <p:blipFill>
          <a:blip r:embed="rId6">
            <a:extLst>
              <a:ext uri="{BEBA8EAE-BF5A-486C-A8C5-ECC9F3942E4B}">
                <a14:imgProps xmlns:a14="http://schemas.microsoft.com/office/drawing/2010/main">
                  <a14:imgLayer r:embed="rId7">
                    <a14:imgEffect>
                      <a14:backgroundRemoval t="204" b="100000" l="0" r="100000">
                        <a14:foregroundMark x1="28800" y1="75510" x2="28800" y2="75510"/>
                        <a14:foregroundMark x1="37200" y1="69796" x2="37200" y2="69796"/>
                        <a14:foregroundMark x1="44800" y1="65102" x2="44800" y2="65102"/>
                        <a14:foregroundMark x1="48000" y1="62653" x2="48000" y2="62653"/>
                        <a14:foregroundMark x1="51200" y1="59592" x2="51200" y2="59592"/>
                        <a14:foregroundMark x1="54600" y1="57755" x2="54600" y2="57755"/>
                        <a14:foregroundMark x1="38000" y1="65918" x2="38000" y2="65918"/>
                        <a14:foregroundMark x1="49600" y1="62245" x2="49600" y2="62245"/>
                        <a14:foregroundMark x1="53600" y1="58980" x2="53600" y2="58980"/>
                        <a14:foregroundMark x1="21200" y1="79184" x2="21200" y2="79184"/>
                        <a14:foregroundMark x1="26600" y1="76735" x2="26600" y2="76735"/>
                        <a14:foregroundMark x1="18800" y1="80000" x2="18800" y2="80000"/>
                        <a14:foregroundMark x1="23400" y1="78571" x2="23400" y2="78571"/>
                        <a14:foregroundMark x1="24600" y1="77959" x2="24600" y2="77959"/>
                        <a14:foregroundMark x1="22400" y1="78980" x2="22400" y2="78980"/>
                        <a14:foregroundMark x1="25400" y1="77143" x2="25400" y2="77143"/>
                        <a14:foregroundMark x1="23000" y1="77959" x2="23000" y2="77959"/>
                        <a14:foregroundMark x1="30000" y1="71429" x2="30000" y2="71429"/>
                        <a14:foregroundMark x1="29600" y1="71429" x2="29600" y2="71429"/>
                        <a14:foregroundMark x1="29400" y1="70204" x2="29400" y2="70204"/>
                        <a14:foregroundMark x1="28600" y1="72041" x2="28600" y2="72041"/>
                        <a14:foregroundMark x1="50000" y1="59796" x2="50000" y2="59796"/>
                        <a14:foregroundMark x1="52200" y1="58571" x2="52200" y2="58571"/>
                        <a14:foregroundMark x1="53200" y1="57959" x2="53200" y2="57959"/>
                        <a14:foregroundMark x1="54800" y1="56735" x2="54800" y2="56735"/>
                        <a14:foregroundMark x1="49000" y1="59592" x2="49000" y2="59592"/>
                        <a14:foregroundMark x1="50800" y1="58571" x2="50800" y2="58571"/>
                        <a14:foregroundMark x1="52400" y1="57755" x2="52400" y2="57755"/>
                        <a14:foregroundMark x1="53000" y1="57347" x2="53000" y2="57347"/>
                        <a14:foregroundMark x1="53600" y1="57143" x2="53600" y2="57143"/>
                        <a14:foregroundMark x1="54400" y1="56327" x2="54400" y2="56327"/>
                        <a14:foregroundMark x1="29800" y1="68571" x2="29800" y2="68571"/>
                        <a14:foregroundMark x1="29800" y1="68776" x2="29800" y2="68776"/>
                        <a14:foregroundMark x1="21800" y1="78163" x2="21800" y2="78163"/>
                        <a14:backgroundMark x1="24400" y1="70000" x2="24400" y2="70000"/>
                        <a14:backgroundMark x1="21000" y1="75306" x2="21000" y2="75306"/>
                        <a14:backgroundMark x1="22600" y1="76939" x2="22600" y2="76939"/>
                        <a14:backgroundMark x1="23000" y1="73265" x2="23000" y2="73265"/>
                        <a14:backgroundMark x1="16400" y1="79592" x2="16400" y2="79592"/>
                        <a14:backgroundMark x1="22600" y1="71020" x2="22600" y2="71020"/>
                      </a14:backgroundRemoval>
                    </a14:imgEffect>
                  </a14:imgLayer>
                </a14:imgProps>
              </a:ext>
              <a:ext uri="{28A0092B-C50C-407E-A947-70E740481C1C}">
                <a14:useLocalDpi xmlns:a14="http://schemas.microsoft.com/office/drawing/2010/main" val="0"/>
              </a:ext>
            </a:extLst>
          </a:blip>
          <a:stretch>
            <a:fillRect/>
          </a:stretch>
        </p:blipFill>
        <p:spPr>
          <a:xfrm>
            <a:off x="4715749" y="4162416"/>
            <a:ext cx="1788772" cy="1752996"/>
          </a:xfrm>
          <a:prstGeom prst="rect">
            <a:avLst/>
          </a:prstGeom>
        </p:spPr>
      </p:pic>
      <p:pic>
        <p:nvPicPr>
          <p:cNvPr id="14" name="Content Placeholder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7305" y="2549835"/>
            <a:ext cx="1269491" cy="1619249"/>
          </a:xfrm>
          <a:prstGeom prst="rect">
            <a:avLst/>
          </a:prstGeom>
        </p:spPr>
      </p:pic>
    </p:spTree>
    <p:extLst>
      <p:ext uri="{BB962C8B-B14F-4D97-AF65-F5344CB8AC3E}">
        <p14:creationId xmlns:p14="http://schemas.microsoft.com/office/powerpoint/2010/main" val="422414599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14426" y="4587282"/>
            <a:ext cx="1737360" cy="1303019"/>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140" y="4587282"/>
            <a:ext cx="1589046" cy="1303019"/>
          </a:xfrm>
          <a:prstGeom prst="rect">
            <a:avLst/>
          </a:prstGeom>
        </p:spPr>
      </p:pic>
      <p:sp>
        <p:nvSpPr>
          <p:cNvPr id="2" name="Title 1"/>
          <p:cNvSpPr>
            <a:spLocks noGrp="1"/>
          </p:cNvSpPr>
          <p:nvPr>
            <p:ph type="title"/>
          </p:nvPr>
        </p:nvSpPr>
        <p:spPr/>
        <p:txBody>
          <a:bodyPr>
            <a:normAutofit fontScale="90000"/>
          </a:bodyPr>
          <a:lstStyle/>
          <a:p>
            <a:r>
              <a:rPr lang="en-US" dirty="0"/>
              <a:t>Magnetic Pole Detector</a:t>
            </a:r>
            <a:br>
              <a:rPr lang="en-US" dirty="0"/>
            </a:br>
            <a:r>
              <a:rPr lang="en-US" dirty="0"/>
              <a:t>(Measuring Equipment)</a:t>
            </a:r>
            <a:endParaRPr lang="en-US" dirty="0" smtClean="0">
              <a:effectLst/>
            </a:endParaRPr>
          </a:p>
        </p:txBody>
      </p:sp>
      <p:sp>
        <p:nvSpPr>
          <p:cNvPr id="11" name="Content Placeholder 10"/>
          <p:cNvSpPr>
            <a:spLocks noGrp="1"/>
          </p:cNvSpPr>
          <p:nvPr>
            <p:ph sz="half" idx="1"/>
          </p:nvPr>
        </p:nvSpPr>
        <p:spPr/>
        <p:txBody>
          <a:bodyPr>
            <a:normAutofit fontScale="92500"/>
          </a:bodyPr>
          <a:lstStyle/>
          <a:p>
            <a:r>
              <a:rPr lang="en-US" dirty="0" smtClean="0"/>
              <a:t>Before </a:t>
            </a:r>
            <a:r>
              <a:rPr lang="en-US" dirty="0"/>
              <a:t>I attempt to attach the magnets to the </a:t>
            </a:r>
            <a:r>
              <a:rPr lang="en-US" dirty="0" smtClean="0"/>
              <a:t>rotor, I will identify the north pole of each magnet with a </a:t>
            </a:r>
            <a:r>
              <a:rPr lang="en-US" sz="3500" dirty="0" smtClean="0"/>
              <a:t>Magnetic Pole Detector</a:t>
            </a:r>
            <a:r>
              <a:rPr lang="en-US" dirty="0" smtClean="0"/>
              <a:t> that I purchased from </a:t>
            </a:r>
            <a:r>
              <a:rPr lang="en-US" sz="3500" dirty="0" smtClean="0"/>
              <a:t>Magnet4Less.com</a:t>
            </a:r>
            <a:endParaRPr lang="en-US" sz="3500" dirty="0"/>
          </a:p>
        </p:txBody>
      </p:sp>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49</a:t>
            </a:fld>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426" y="2487168"/>
            <a:ext cx="3324649" cy="2102840"/>
          </a:xfrm>
          <a:prstGeom prst="rect">
            <a:avLst/>
          </a:prstGeom>
        </p:spPr>
      </p:pic>
    </p:spTree>
    <p:extLst>
      <p:ext uri="{BB962C8B-B14F-4D97-AF65-F5344CB8AC3E}">
        <p14:creationId xmlns:p14="http://schemas.microsoft.com/office/powerpoint/2010/main" val="86722874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Fuses</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fontScale="92500"/>
          </a:bodyPr>
          <a:lstStyle/>
          <a:p>
            <a:r>
              <a:rPr lang="en-US" dirty="0" smtClean="0"/>
              <a:t>Most</a:t>
            </a:r>
            <a:r>
              <a:rPr lang="en-US" baseline="0" dirty="0" smtClean="0"/>
              <a:t> m</a:t>
            </a:r>
            <a:r>
              <a:rPr lang="en-US" dirty="0" smtClean="0"/>
              <a:t>ultimeters have built-in fuses. These fuses </a:t>
            </a:r>
            <a:r>
              <a:rPr lang="en-US" baseline="0" dirty="0" smtClean="0"/>
              <a:t>are designed to burn out when </a:t>
            </a:r>
            <a:r>
              <a:rPr lang="en-US" dirty="0" smtClean="0"/>
              <a:t>overheated due to excessive current.</a:t>
            </a:r>
          </a:p>
          <a:p>
            <a:r>
              <a:rPr lang="en-US" dirty="0" smtClean="0"/>
              <a:t>So</a:t>
            </a:r>
            <a:r>
              <a:rPr lang="en-US" baseline="0" dirty="0" smtClean="0"/>
              <a:t> as a matter of preparation, I have purchased compatible replacement fuses.</a:t>
            </a:r>
            <a:endParaRPr lang="en-US" dirty="0" smtClean="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487168"/>
            <a:ext cx="3336925" cy="2816364"/>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25" y="4550744"/>
            <a:ext cx="3336925" cy="1383712"/>
          </a:xfrm>
          <a:prstGeom prst="rect">
            <a:avLst/>
          </a:prstGeom>
        </p:spPr>
      </p:pic>
    </p:spTree>
    <p:extLst>
      <p:ext uri="{BB962C8B-B14F-4D97-AF65-F5344CB8AC3E}">
        <p14:creationId xmlns:p14="http://schemas.microsoft.com/office/powerpoint/2010/main" val="244892207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48352" y="2537460"/>
            <a:ext cx="2133326" cy="221551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dirty="0" smtClean="0">
                <a:effectLst/>
              </a:rPr>
              <a:t>Magnetic</a:t>
            </a:r>
            <a:r>
              <a:rPr lang="en-US" baseline="0" dirty="0" smtClean="0">
                <a:effectLst/>
              </a:rPr>
              <a:t> Rotor</a:t>
            </a:r>
            <a:br>
              <a:rPr lang="en-US" baseline="0" dirty="0" smtClean="0">
                <a:effectLst/>
              </a:rPr>
            </a:br>
            <a:r>
              <a:rPr lang="en-US" baseline="0"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Assembly)</a:t>
            </a:r>
            <a:endParaRPr lang="en-US" dirty="0" smtClean="0">
              <a:effectLst/>
            </a:endParaRPr>
          </a:p>
        </p:txBody>
      </p:sp>
      <p:sp>
        <p:nvSpPr>
          <p:cNvPr id="11" name="Content Placeholder 10"/>
          <p:cNvSpPr>
            <a:spLocks noGrp="1"/>
          </p:cNvSpPr>
          <p:nvPr>
            <p:ph sz="half" idx="1"/>
          </p:nvPr>
        </p:nvSpPr>
        <p:spPr/>
        <p:txBody>
          <a:bodyPr>
            <a:normAutofit fontScale="62500" lnSpcReduction="20000"/>
          </a:bodyPr>
          <a:lstStyle/>
          <a:p>
            <a:r>
              <a:rPr lang="en-US" dirty="0" smtClean="0"/>
              <a:t>20 Large Neodymium magnets with dimensions of 3/2” x 3/4” x 1/2” (or about 38mm x 19mm x 13mm) will be stacked like Jenga blocks to form the rotor.</a:t>
            </a:r>
          </a:p>
          <a:p>
            <a:r>
              <a:rPr lang="en-US" dirty="0" smtClean="0"/>
              <a:t>8 Small Neodymium magnets with dimensions of 3/4” x 1/4” x 1/2” (or about 19mm x 6mm x 13mm) will be stacked in between the large Neodymium magnets.</a:t>
            </a:r>
          </a:p>
          <a:p>
            <a:r>
              <a:rPr lang="en-US" dirty="0" smtClean="0"/>
              <a:t>Together these will form a flush fit around the 3/2”x1”x1” (or about 38mm x 25mm x 25mm) square nut assembly, resulting in a magnetic rotor assembly measuring 6” (or about 150mm) long with square poles faces measuring 3/2” (or 38mm) a side.</a:t>
            </a:r>
            <a:endParaRPr lang="en-US" dirty="0"/>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15749" y="4537377"/>
            <a:ext cx="1862772" cy="1397079"/>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50</a:t>
            </a:fld>
            <a:endParaRPr lang="en-US" dirty="0"/>
          </a:p>
        </p:txBody>
      </p:sp>
      <p:pic>
        <p:nvPicPr>
          <p:cNvPr id="8"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8521" y="4537377"/>
            <a:ext cx="1397079" cy="1397079"/>
          </a:xfrm>
          <a:prstGeom prst="rect">
            <a:avLst/>
          </a:prstGeom>
        </p:spPr>
      </p:pic>
      <p:pic>
        <p:nvPicPr>
          <p:cNvPr id="7" name="Content Placeholder 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15749" y="2537460"/>
            <a:ext cx="1237376" cy="99833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5750" y="3535792"/>
            <a:ext cx="1237376" cy="1014649"/>
          </a:xfrm>
          <a:prstGeom prst="rect">
            <a:avLst/>
          </a:prstGeom>
        </p:spPr>
      </p:pic>
    </p:spTree>
    <p:extLst>
      <p:ext uri="{BB962C8B-B14F-4D97-AF65-F5344CB8AC3E}">
        <p14:creationId xmlns:p14="http://schemas.microsoft.com/office/powerpoint/2010/main" val="28496833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Wood Panels</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Disassembly)</a:t>
            </a:r>
            <a:endParaRPr lang="en-US" dirty="0"/>
          </a:p>
        </p:txBody>
      </p:sp>
      <p:sp>
        <p:nvSpPr>
          <p:cNvPr id="9" name="Content Placeholder 8"/>
          <p:cNvSpPr>
            <a:spLocks noGrp="1"/>
          </p:cNvSpPr>
          <p:nvPr>
            <p:ph sz="half" idx="1"/>
          </p:nvPr>
        </p:nvSpPr>
        <p:spPr/>
        <p:txBody>
          <a:bodyPr>
            <a:normAutofit/>
          </a:bodyPr>
          <a:lstStyle/>
          <a:p>
            <a:pPr>
              <a:defRPr/>
            </a:pPr>
            <a:r>
              <a:rPr lang="en-US" dirty="0" smtClean="0"/>
              <a:t>I will unscrew the hinges off of the wood panels, enabling insertion of the shaft and bearings into the panel holes.</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6" name="Slide Number Placeholder 5"/>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51</a:t>
            </a:fld>
            <a:endParaRPr lang="en-US" dirty="0"/>
          </a:p>
        </p:txBody>
      </p:sp>
      <p:pic>
        <p:nvPicPr>
          <p:cNvPr id="5" name="Content Placeholder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21563" y="3646606"/>
            <a:ext cx="1154037" cy="75961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84837" y="2171699"/>
            <a:ext cx="1257300" cy="12573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025" y="5181600"/>
            <a:ext cx="697706" cy="697706"/>
          </a:xfrm>
          <a:prstGeom prst="rect">
            <a:avLst/>
          </a:prstGeom>
        </p:spPr>
      </p:pic>
      <p:pic>
        <p:nvPicPr>
          <p:cNvPr id="10" name="Content Placeholder 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662680" y="2542381"/>
            <a:ext cx="1083065" cy="802481"/>
          </a:xfrm>
          <a:prstGeom prst="rect">
            <a:avLst/>
          </a:prstGeom>
        </p:spPr>
      </p:pic>
    </p:spTree>
    <p:extLst>
      <p:ext uri="{BB962C8B-B14F-4D97-AF65-F5344CB8AC3E}">
        <p14:creationId xmlns:p14="http://schemas.microsoft.com/office/powerpoint/2010/main" val="124243741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effectLst/>
              </a:rPr>
              <a:t>Bearings</a:t>
            </a:r>
            <a:br>
              <a:rPr lang="en-US" dirty="0" smtClean="0">
                <a:effectLst/>
              </a:rPr>
            </a:br>
            <a:r>
              <a:rPr lang="en-US"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Phase 2 Parts)</a:t>
            </a:r>
            <a:endParaRPr lang="en-US" dirty="0" smtClean="0">
              <a:effectLst/>
            </a:endParaRPr>
          </a:p>
        </p:txBody>
      </p:sp>
      <p:sp>
        <p:nvSpPr>
          <p:cNvPr id="3" name="Content Placeholder 2"/>
          <p:cNvSpPr>
            <a:spLocks noGrp="1"/>
          </p:cNvSpPr>
          <p:nvPr>
            <p:ph sz="half" idx="1"/>
          </p:nvPr>
        </p:nvSpPr>
        <p:spPr/>
        <p:txBody>
          <a:bodyPr>
            <a:normAutofit fontScale="77500" lnSpcReduction="20000"/>
          </a:bodyPr>
          <a:lstStyle/>
          <a:p>
            <a:r>
              <a:rPr lang="en-US" sz="2400" kern="1200" cap="none" dirty="0" smtClean="0">
                <a:solidFill>
                  <a:schemeClr val="tx1">
                    <a:lumMod val="85000"/>
                    <a:lumOff val="15000"/>
                  </a:schemeClr>
                </a:solidFill>
                <a:effectLst/>
                <a:latin typeface="+mn-lt"/>
                <a:ea typeface="+mn-ea"/>
                <a:cs typeface="+mn-cs"/>
              </a:rPr>
              <a:t>I ordered </a:t>
            </a:r>
            <a:r>
              <a:rPr lang="en-US" sz="4100" kern="1200" cap="none" dirty="0" smtClean="0">
                <a:solidFill>
                  <a:schemeClr val="tx1">
                    <a:lumMod val="85000"/>
                    <a:lumOff val="15000"/>
                  </a:schemeClr>
                </a:solidFill>
                <a:effectLst/>
                <a:latin typeface="+mn-lt"/>
                <a:ea typeface="+mn-ea"/>
                <a:cs typeface="+mn-cs"/>
              </a:rPr>
              <a:t>shielded ball bearings</a:t>
            </a:r>
            <a:r>
              <a:rPr lang="en-US" sz="2400" kern="1200" cap="none" dirty="0" smtClean="0">
                <a:solidFill>
                  <a:schemeClr val="tx1">
                    <a:lumMod val="85000"/>
                    <a:lumOff val="15000"/>
                  </a:schemeClr>
                </a:solidFill>
                <a:effectLst/>
                <a:latin typeface="+mn-lt"/>
                <a:ea typeface="+mn-ea"/>
                <a:cs typeface="+mn-cs"/>
              </a:rPr>
              <a:t> from </a:t>
            </a:r>
            <a:r>
              <a:rPr lang="en-US" sz="4100" kern="1200" cap="none" dirty="0" smtClean="0">
                <a:solidFill>
                  <a:schemeClr val="tx1">
                    <a:lumMod val="85000"/>
                    <a:lumOff val="15000"/>
                  </a:schemeClr>
                </a:solidFill>
                <a:effectLst/>
                <a:latin typeface="+mn-lt"/>
                <a:ea typeface="+mn-ea"/>
                <a:cs typeface="+mn-cs"/>
              </a:rPr>
              <a:t>VXB</a:t>
            </a:r>
            <a:r>
              <a:rPr lang="en-US" sz="2400" kern="1200" cap="none" dirty="0" smtClean="0">
                <a:solidFill>
                  <a:schemeClr val="tx1">
                    <a:lumMod val="85000"/>
                    <a:lumOff val="15000"/>
                  </a:schemeClr>
                </a:solidFill>
                <a:effectLst/>
                <a:latin typeface="+mn-lt"/>
                <a:ea typeface="+mn-ea"/>
                <a:cs typeface="+mn-cs"/>
              </a:rPr>
              <a:t> at </a:t>
            </a:r>
            <a:r>
              <a:rPr lang="en-US" sz="4100" kern="1200" cap="none" dirty="0" smtClean="0">
                <a:solidFill>
                  <a:schemeClr val="tx1">
                    <a:lumMod val="85000"/>
                    <a:lumOff val="15000"/>
                  </a:schemeClr>
                </a:solidFill>
                <a:effectLst/>
                <a:latin typeface="+mn-lt"/>
                <a:ea typeface="+mn-ea"/>
                <a:cs typeface="+mn-cs"/>
              </a:rPr>
              <a:t>Amazon.com</a:t>
            </a:r>
            <a:r>
              <a:rPr lang="en-US" sz="2400" kern="1200" cap="none" dirty="0" smtClean="0">
                <a:solidFill>
                  <a:schemeClr val="tx1">
                    <a:lumMod val="85000"/>
                    <a:lumOff val="15000"/>
                  </a:schemeClr>
                </a:solidFill>
                <a:effectLst/>
                <a:latin typeface="+mn-lt"/>
                <a:ea typeface="+mn-ea"/>
                <a:cs typeface="+mn-cs"/>
              </a:rPr>
              <a:t>. These bearings are rated as having electric motor quality and will carry the weight of the shaft. </a:t>
            </a:r>
          </a:p>
          <a:p>
            <a:r>
              <a:rPr lang="en-US" sz="2400" kern="1200" cap="none" dirty="0" smtClean="0">
                <a:solidFill>
                  <a:schemeClr val="tx1">
                    <a:lumMod val="85000"/>
                    <a:lumOff val="15000"/>
                  </a:schemeClr>
                </a:solidFill>
                <a:effectLst/>
                <a:latin typeface="+mn-lt"/>
                <a:ea typeface="+mn-ea"/>
                <a:cs typeface="+mn-cs"/>
              </a:rPr>
              <a:t>These bearings should</a:t>
            </a:r>
            <a:r>
              <a:rPr lang="en-US" sz="2400" kern="1200" cap="none" baseline="0" dirty="0" smtClean="0">
                <a:solidFill>
                  <a:schemeClr val="tx1">
                    <a:lumMod val="85000"/>
                    <a:lumOff val="15000"/>
                  </a:schemeClr>
                </a:solidFill>
                <a:effectLst/>
                <a:latin typeface="+mn-lt"/>
                <a:ea typeface="+mn-ea"/>
                <a:cs typeface="+mn-cs"/>
              </a:rPr>
              <a:t> fit snuggly into the holes carved</a:t>
            </a:r>
            <a:r>
              <a:rPr lang="en-US" sz="2400" kern="1200" cap="none" dirty="0" smtClean="0">
                <a:solidFill>
                  <a:schemeClr val="tx1">
                    <a:lumMod val="85000"/>
                    <a:lumOff val="15000"/>
                  </a:schemeClr>
                </a:solidFill>
                <a:effectLst/>
                <a:latin typeface="+mn-lt"/>
                <a:ea typeface="+mn-ea"/>
                <a:cs typeface="+mn-cs"/>
              </a:rPr>
              <a:t> into the wood panels</a:t>
            </a:r>
            <a:r>
              <a:rPr lang="en-US" sz="2400" kern="1200" cap="none" baseline="0" dirty="0" smtClean="0">
                <a:solidFill>
                  <a:schemeClr val="tx1">
                    <a:lumMod val="85000"/>
                    <a:lumOff val="15000"/>
                  </a:schemeClr>
                </a:solidFill>
                <a:effectLst/>
                <a:latin typeface="+mn-lt"/>
                <a:ea typeface="+mn-ea"/>
                <a:cs typeface="+mn-cs"/>
              </a:rPr>
              <a:t>.</a:t>
            </a:r>
            <a:endParaRPr lang="en-US" sz="2400" kern="1200" cap="none" dirty="0" smtClean="0">
              <a:solidFill>
                <a:schemeClr val="tx1">
                  <a:lumMod val="85000"/>
                  <a:lumOff val="15000"/>
                </a:schemeClr>
              </a:solidFill>
              <a:effectLst/>
              <a:latin typeface="+mn-lt"/>
              <a:ea typeface="+mn-ea"/>
              <a:cs typeface="+mn-cs"/>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84737" y="2782094"/>
            <a:ext cx="2857500" cy="2857500"/>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52</a:t>
            </a:fld>
            <a:endParaRPr lang="en-US" dirty="0"/>
          </a:p>
        </p:txBody>
      </p:sp>
    </p:spTree>
    <p:extLst>
      <p:ext uri="{BB962C8B-B14F-4D97-AF65-F5344CB8AC3E}">
        <p14:creationId xmlns:p14="http://schemas.microsoft.com/office/powerpoint/2010/main" val="300519609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48352" y="2537460"/>
            <a:ext cx="2133326" cy="2215515"/>
          </a:xfrm>
          <a:prstGeom prst="rect">
            <a:avLst/>
          </a:prstGeom>
        </p:spPr>
      </p:pic>
      <p:pic>
        <p:nvPicPr>
          <p:cNvPr id="9" name="Content Placeholder 4"/>
          <p:cNvPicPr>
            <a:picLocks noChangeAspect="1"/>
          </p:cNvPicPr>
          <p:nvPr/>
        </p:nvPicPr>
        <p:blipFill rotWithShape="1">
          <a:blip r:embed="rId4">
            <a:extLst>
              <a:ext uri="{28A0092B-C50C-407E-A947-70E740481C1C}">
                <a14:useLocalDpi xmlns:a14="http://schemas.microsoft.com/office/drawing/2010/main" val="0"/>
              </a:ext>
            </a:extLst>
          </a:blip>
          <a:srcRect r="-2"/>
          <a:stretch/>
        </p:blipFill>
        <p:spPr>
          <a:xfrm>
            <a:off x="4709161" y="2556439"/>
            <a:ext cx="1349590" cy="999958"/>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dirty="0" smtClean="0">
                <a:effectLst/>
              </a:rPr>
              <a:t>Inserting</a:t>
            </a:r>
            <a:r>
              <a:rPr lang="en-US" baseline="0" dirty="0" smtClean="0">
                <a:effectLst/>
              </a:rPr>
              <a:t> the Rotor</a:t>
            </a:r>
            <a:br>
              <a:rPr lang="en-US" baseline="0" dirty="0" smtClean="0">
                <a:effectLst/>
              </a:rPr>
            </a:br>
            <a:r>
              <a:rPr lang="en-US" baseline="0"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Assembly)</a:t>
            </a:r>
            <a:endParaRPr lang="en-US" dirty="0" smtClean="0">
              <a:effectLst/>
            </a:endParaRPr>
          </a:p>
        </p:txBody>
      </p:sp>
      <p:sp>
        <p:nvSpPr>
          <p:cNvPr id="3" name="Content Placeholder 2"/>
          <p:cNvSpPr>
            <a:spLocks noGrp="1"/>
          </p:cNvSpPr>
          <p:nvPr>
            <p:ph sz="half" idx="1"/>
          </p:nvPr>
        </p:nvSpPr>
        <p:spPr/>
        <p:txBody>
          <a:bodyPr>
            <a:normAutofit/>
          </a:bodyPr>
          <a:lstStyle/>
          <a:p>
            <a:pPr marL="285750" marR="0" indent="-285750" algn="l" defTabSz="457200" rtl="0" eaLnBrk="1" fontAlgn="auto" latinLnBrk="0" hangingPunct="1">
              <a:lnSpc>
                <a:spcPct val="100000"/>
              </a:lnSpc>
              <a:spcBef>
                <a:spcPct val="20000"/>
              </a:spcBef>
              <a:spcAft>
                <a:spcPts val="600"/>
              </a:spcAft>
              <a:buClr>
                <a:schemeClr val="accent1"/>
              </a:buClr>
              <a:buSzPct val="115000"/>
              <a:buFont typeface="Arial"/>
              <a:buChar char="•"/>
              <a:tabLst/>
              <a:defRPr/>
            </a:pPr>
            <a:r>
              <a:rPr lang="en-US" kern="1200" cap="none" dirty="0" smtClean="0">
                <a:solidFill>
                  <a:schemeClr val="tx1">
                    <a:lumMod val="85000"/>
                    <a:lumOff val="15000"/>
                  </a:schemeClr>
                </a:solidFill>
                <a:effectLst/>
                <a:latin typeface="+mn-lt"/>
                <a:ea typeface="+mn-ea"/>
                <a:cs typeface="+mn-cs"/>
              </a:rPr>
              <a:t>After that, I will insert the </a:t>
            </a:r>
            <a:r>
              <a:rPr lang="en-US" sz="3500" kern="1200" cap="none" dirty="0" smtClean="0">
                <a:solidFill>
                  <a:schemeClr val="tx1">
                    <a:lumMod val="85000"/>
                    <a:lumOff val="15000"/>
                  </a:schemeClr>
                </a:solidFill>
                <a:effectLst/>
                <a:latin typeface="+mn-lt"/>
                <a:ea typeface="+mn-ea"/>
                <a:cs typeface="+mn-cs"/>
              </a:rPr>
              <a:t>rotor assembly</a:t>
            </a:r>
            <a:r>
              <a:rPr lang="en-US" kern="1200" cap="none" dirty="0" smtClean="0">
                <a:solidFill>
                  <a:schemeClr val="tx1">
                    <a:lumMod val="85000"/>
                    <a:lumOff val="15000"/>
                  </a:schemeClr>
                </a:solidFill>
                <a:effectLst/>
              </a:rPr>
              <a:t>, through the installed bearings.</a:t>
            </a:r>
          </a:p>
          <a:p>
            <a:pPr marL="285750" marR="0" indent="-285750" algn="l" defTabSz="457200" rtl="0" eaLnBrk="1" fontAlgn="auto" latinLnBrk="0" hangingPunct="1">
              <a:lnSpc>
                <a:spcPct val="100000"/>
              </a:lnSpc>
              <a:spcBef>
                <a:spcPct val="20000"/>
              </a:spcBef>
              <a:spcAft>
                <a:spcPts val="600"/>
              </a:spcAft>
              <a:buClr>
                <a:schemeClr val="accent1"/>
              </a:buClr>
              <a:buSzPct val="115000"/>
              <a:buFont typeface="Arial"/>
              <a:buChar char="•"/>
              <a:tabLst/>
              <a:defRPr/>
            </a:pPr>
            <a:r>
              <a:rPr lang="en-US" dirty="0"/>
              <a:t>T</a:t>
            </a:r>
            <a:r>
              <a:rPr lang="en-US" kern="1200" cap="none" dirty="0" smtClean="0">
                <a:solidFill>
                  <a:schemeClr val="tx1">
                    <a:lumMod val="85000"/>
                    <a:lumOff val="15000"/>
                  </a:schemeClr>
                </a:solidFill>
                <a:effectLst/>
              </a:rPr>
              <a:t>hen I will fasten the </a:t>
            </a:r>
            <a:r>
              <a:rPr lang="en-US" dirty="0" smtClean="0"/>
              <a:t>wood panels</a:t>
            </a:r>
            <a:r>
              <a:rPr lang="en-US" kern="1200" cap="none" dirty="0" smtClean="0">
                <a:solidFill>
                  <a:schemeClr val="tx1">
                    <a:lumMod val="85000"/>
                    <a:lumOff val="15000"/>
                  </a:schemeClr>
                </a:solidFill>
                <a:effectLst/>
              </a:rPr>
              <a:t> back onto to the </a:t>
            </a:r>
            <a:r>
              <a:rPr lang="en-US" dirty="0" smtClean="0"/>
              <a:t>base blocks</a:t>
            </a:r>
            <a:r>
              <a:rPr lang="en-US" kern="1200" cap="none" dirty="0" smtClean="0">
                <a:solidFill>
                  <a:schemeClr val="tx1">
                    <a:lumMod val="85000"/>
                    <a:lumOff val="15000"/>
                  </a:schemeClr>
                </a:solidFill>
                <a:effectLst/>
              </a:rPr>
              <a:t>.</a:t>
            </a:r>
          </a:p>
        </p:txBody>
      </p:sp>
      <p:pic>
        <p:nvPicPr>
          <p:cNvPr id="6" name="Content Placeholder 5"/>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715749" y="4537377"/>
            <a:ext cx="1862772" cy="1397079"/>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53</a:t>
            </a:fld>
            <a:endParaRPr lang="en-US" dirty="0"/>
          </a:p>
        </p:txBody>
      </p:sp>
      <p:pic>
        <p:nvPicPr>
          <p:cNvPr id="8" name="Content Placeholder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8521" y="4537377"/>
            <a:ext cx="1397079" cy="1397079"/>
          </a:xfrm>
          <a:prstGeom prst="rect">
            <a:avLst/>
          </a:prstGeom>
        </p:spPr>
      </p:pic>
      <p:pic>
        <p:nvPicPr>
          <p:cNvPr id="7" name="Content Placeholder 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715749" y="3402259"/>
            <a:ext cx="1406915" cy="1135118"/>
          </a:xfrm>
          <a:prstGeom prst="rect">
            <a:avLst/>
          </a:prstGeom>
        </p:spPr>
      </p:pic>
      <p:pic>
        <p:nvPicPr>
          <p:cNvPr id="10" name="Content Placeholder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6864" y="2537460"/>
            <a:ext cx="748736" cy="748736"/>
          </a:xfrm>
          <a:prstGeom prst="rect">
            <a:avLst/>
          </a:prstGeom>
        </p:spPr>
      </p:pic>
    </p:spTree>
    <p:extLst>
      <p:ext uri="{BB962C8B-B14F-4D97-AF65-F5344CB8AC3E}">
        <p14:creationId xmlns:p14="http://schemas.microsoft.com/office/powerpoint/2010/main" val="345133241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dirty="0" smtClean="0">
                <a:effectLst/>
              </a:rPr>
              <a:t>In Phase 3…</a:t>
            </a:r>
          </a:p>
        </p:txBody>
      </p:sp>
      <p:sp>
        <p:nvSpPr>
          <p:cNvPr id="3" name="Content Placeholder 2"/>
          <p:cNvSpPr>
            <a:spLocks noGrp="1"/>
          </p:cNvSpPr>
          <p:nvPr>
            <p:ph idx="1"/>
          </p:nvPr>
        </p:nvSpPr>
        <p:spPr/>
        <p:txBody>
          <a:bodyPr>
            <a:normAutofit fontScale="92500" lnSpcReduction="10000"/>
          </a:bodyPr>
          <a:lstStyle/>
          <a:p>
            <a:r>
              <a:rPr lang="en-US" sz="2400" kern="1200" cap="none" dirty="0" smtClean="0">
                <a:solidFill>
                  <a:schemeClr val="tx1">
                    <a:lumMod val="85000"/>
                    <a:lumOff val="15000"/>
                  </a:schemeClr>
                </a:solidFill>
                <a:effectLst/>
                <a:latin typeface="+mn-lt"/>
                <a:ea typeface="+mn-ea"/>
                <a:cs typeface="+mn-cs"/>
              </a:rPr>
              <a:t>First on the list is to make a custom </a:t>
            </a:r>
            <a:r>
              <a:rPr lang="en-US" sz="3500" kern="1200" cap="none" dirty="0" smtClean="0">
                <a:solidFill>
                  <a:schemeClr val="tx1">
                    <a:lumMod val="85000"/>
                    <a:lumOff val="15000"/>
                  </a:schemeClr>
                </a:solidFill>
                <a:effectLst/>
                <a:latin typeface="+mn-lt"/>
                <a:ea typeface="+mn-ea"/>
                <a:cs typeface="+mn-cs"/>
              </a:rPr>
              <a:t>rectangular spool</a:t>
            </a:r>
            <a:r>
              <a:rPr lang="en-US" sz="2400" kern="1200" cap="none" dirty="0" smtClean="0">
                <a:solidFill>
                  <a:schemeClr val="tx1">
                    <a:lumMod val="85000"/>
                    <a:lumOff val="15000"/>
                  </a:schemeClr>
                </a:solidFill>
                <a:effectLst/>
                <a:latin typeface="+mn-lt"/>
                <a:ea typeface="+mn-ea"/>
                <a:cs typeface="+mn-cs"/>
              </a:rPr>
              <a:t> for winding copper wire.</a:t>
            </a:r>
          </a:p>
          <a:p>
            <a:r>
              <a:rPr lang="en-US" sz="2400" kern="1200" cap="none" dirty="0" smtClean="0">
                <a:solidFill>
                  <a:schemeClr val="tx1">
                    <a:lumMod val="85000"/>
                    <a:lumOff val="15000"/>
                  </a:schemeClr>
                </a:solidFill>
                <a:effectLst/>
                <a:latin typeface="+mn-lt"/>
                <a:ea typeface="+mn-ea"/>
                <a:cs typeface="+mn-cs"/>
              </a:rPr>
              <a:t>Second is to make the </a:t>
            </a:r>
            <a:r>
              <a:rPr lang="en-US" sz="3500" kern="1200" cap="none" dirty="0" smtClean="0">
                <a:solidFill>
                  <a:schemeClr val="tx1">
                    <a:lumMod val="85000"/>
                    <a:lumOff val="15000"/>
                  </a:schemeClr>
                </a:solidFill>
                <a:effectLst/>
                <a:latin typeface="+mn-lt"/>
                <a:ea typeface="+mn-ea"/>
                <a:cs typeface="+mn-cs"/>
              </a:rPr>
              <a:t>two S.H.O. coils</a:t>
            </a:r>
            <a:r>
              <a:rPr lang="en-US" sz="2400" kern="1200" cap="none" dirty="0" smtClean="0">
                <a:solidFill>
                  <a:schemeClr val="tx1">
                    <a:lumMod val="85000"/>
                    <a:lumOff val="15000"/>
                  </a:schemeClr>
                </a:solidFill>
                <a:effectLst/>
                <a:latin typeface="+mn-lt"/>
                <a:ea typeface="+mn-ea"/>
                <a:cs typeface="+mn-cs"/>
              </a:rPr>
              <a:t> by winding copper wire around the rectangular spool, and then carefully (and separately) bending each of these coils into the shape of an S.</a:t>
            </a:r>
          </a:p>
          <a:p>
            <a:r>
              <a:rPr lang="en-US" sz="2400" kern="1200" cap="none" dirty="0" smtClean="0">
                <a:solidFill>
                  <a:schemeClr val="tx1">
                    <a:lumMod val="85000"/>
                    <a:lumOff val="15000"/>
                  </a:schemeClr>
                </a:solidFill>
                <a:effectLst/>
                <a:latin typeface="+mn-lt"/>
                <a:ea typeface="+mn-ea"/>
                <a:cs typeface="+mn-cs"/>
              </a:rPr>
              <a:t>And third is to</a:t>
            </a:r>
            <a:r>
              <a:rPr lang="en-US" kern="1200" cap="none" dirty="0" smtClean="0">
                <a:solidFill>
                  <a:schemeClr val="tx1">
                    <a:lumMod val="85000"/>
                    <a:lumOff val="15000"/>
                  </a:schemeClr>
                </a:solidFill>
                <a:effectLst/>
                <a:latin typeface="+mn-lt"/>
                <a:ea typeface="+mn-ea"/>
                <a:cs typeface="+mn-cs"/>
              </a:rPr>
              <a:t> install each c</a:t>
            </a:r>
            <a:r>
              <a:rPr lang="en-US" sz="2400" kern="1200" cap="none" dirty="0" smtClean="0">
                <a:solidFill>
                  <a:schemeClr val="tx1">
                    <a:lumMod val="85000"/>
                    <a:lumOff val="15000"/>
                  </a:schemeClr>
                </a:solidFill>
                <a:effectLst/>
                <a:latin typeface="+mn-lt"/>
                <a:ea typeface="+mn-ea"/>
                <a:cs typeface="+mn-cs"/>
              </a:rPr>
              <a:t>ompleted S.H.O. coil onto the </a:t>
            </a:r>
            <a:r>
              <a:rPr lang="en-US" sz="3500" kern="1200" cap="none" dirty="0" smtClean="0">
                <a:solidFill>
                  <a:schemeClr val="tx1">
                    <a:lumMod val="85000"/>
                    <a:lumOff val="15000"/>
                  </a:schemeClr>
                </a:solidFill>
                <a:effectLst/>
                <a:latin typeface="+mn-lt"/>
                <a:ea typeface="+mn-ea"/>
                <a:cs typeface="+mn-cs"/>
              </a:rPr>
              <a:t>ceiling hooks</a:t>
            </a:r>
            <a:r>
              <a:rPr lang="en-US" sz="2400" kern="1200" cap="none" dirty="0" smtClean="0">
                <a:solidFill>
                  <a:schemeClr val="tx1">
                    <a:lumMod val="85000"/>
                    <a:lumOff val="15000"/>
                  </a:schemeClr>
                </a:solidFill>
                <a:effectLst/>
                <a:latin typeface="+mn-lt"/>
                <a:ea typeface="+mn-ea"/>
                <a:cs typeface="+mn-cs"/>
              </a:rPr>
              <a:t> to be installed on the wood panels.</a:t>
            </a:r>
          </a:p>
        </p:txBody>
      </p:sp>
      <p:sp>
        <p:nvSpPr>
          <p:cNvPr id="4" name="Slide Number Placeholder 3"/>
          <p:cNvSpPr>
            <a:spLocks noGrp="1"/>
          </p:cNvSpPr>
          <p:nvPr>
            <p:ph type="sldNum" sz="quarter" idx="12"/>
          </p:nvPr>
        </p:nvSpPr>
        <p:spPr>
          <a:xfrm>
            <a:off x="7504953" y="6578600"/>
            <a:ext cx="1639047" cy="279400"/>
          </a:xfrm>
          <a:prstGeom prst="rect">
            <a:avLst/>
          </a:prstGeom>
        </p:spPr>
        <p:txBody>
          <a:bodyPr/>
          <a:lstStyle/>
          <a:p>
            <a:fld id="{E97799C9-84D9-46D2-A11E-BCF8A720529D}" type="slidenum">
              <a:rPr lang="en-US" smtClean="0"/>
              <a:t>54</a:t>
            </a:fld>
            <a:endParaRPr lang="en-US" dirty="0"/>
          </a:p>
        </p:txBody>
      </p:sp>
    </p:spTree>
    <p:extLst>
      <p:ext uri="{BB962C8B-B14F-4D97-AF65-F5344CB8AC3E}">
        <p14:creationId xmlns:p14="http://schemas.microsoft.com/office/powerpoint/2010/main" val="280563722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effectLst/>
              </a:rPr>
              <a:t>Magnet Wires</a:t>
            </a:r>
            <a:br>
              <a:rPr lang="en-US" dirty="0" smtClean="0">
                <a:effectLst/>
              </a:rPr>
            </a:br>
            <a:r>
              <a:rPr lang="en-US"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Phase 3 Parts)</a:t>
            </a:r>
            <a:endParaRPr lang="en-US" dirty="0" smtClean="0">
              <a:effectLst/>
            </a:endParaRPr>
          </a:p>
        </p:txBody>
      </p:sp>
      <p:sp>
        <p:nvSpPr>
          <p:cNvPr id="3" name="Content Placeholder 2"/>
          <p:cNvSpPr>
            <a:spLocks noGrp="1"/>
          </p:cNvSpPr>
          <p:nvPr>
            <p:ph sz="half" idx="1"/>
          </p:nvPr>
        </p:nvSpPr>
        <p:spPr/>
        <p:txBody>
          <a:bodyPr>
            <a:normAutofit fontScale="92500"/>
          </a:bodyPr>
          <a:lstStyle/>
          <a:p>
            <a:r>
              <a:rPr lang="en-US" sz="2400" kern="1200" cap="none" dirty="0" smtClean="0">
                <a:solidFill>
                  <a:schemeClr val="tx1">
                    <a:lumMod val="85000"/>
                    <a:lumOff val="15000"/>
                  </a:schemeClr>
                </a:solidFill>
                <a:effectLst/>
                <a:latin typeface="+mn-lt"/>
                <a:ea typeface="+mn-ea"/>
                <a:cs typeface="+mn-cs"/>
              </a:rPr>
              <a:t>The coils will be made out of a pair of copper wire spools I purchased from </a:t>
            </a:r>
            <a:r>
              <a:rPr lang="en-US" sz="3500" kern="1200" cap="none" dirty="0" smtClean="0">
                <a:solidFill>
                  <a:schemeClr val="tx1">
                    <a:lumMod val="85000"/>
                    <a:lumOff val="15000"/>
                  </a:schemeClr>
                </a:solidFill>
                <a:effectLst/>
                <a:latin typeface="+mn-lt"/>
                <a:ea typeface="+mn-ea"/>
                <a:cs typeface="+mn-cs"/>
              </a:rPr>
              <a:t>Tech-Fixx</a:t>
            </a:r>
            <a:r>
              <a:rPr lang="en-US" sz="2400" kern="1200" cap="none" dirty="0" smtClean="0">
                <a:solidFill>
                  <a:schemeClr val="tx1">
                    <a:lumMod val="85000"/>
                    <a:lumOff val="15000"/>
                  </a:schemeClr>
                </a:solidFill>
                <a:effectLst/>
                <a:latin typeface="+mn-lt"/>
                <a:ea typeface="+mn-ea"/>
                <a:cs typeface="+mn-cs"/>
              </a:rPr>
              <a:t> through </a:t>
            </a:r>
            <a:r>
              <a:rPr lang="en-US" sz="3500" kern="1200" cap="none" dirty="0" smtClean="0">
                <a:solidFill>
                  <a:schemeClr val="tx1">
                    <a:lumMod val="85000"/>
                    <a:lumOff val="15000"/>
                  </a:schemeClr>
                </a:solidFill>
                <a:effectLst/>
                <a:latin typeface="+mn-lt"/>
                <a:ea typeface="+mn-ea"/>
                <a:cs typeface="+mn-cs"/>
              </a:rPr>
              <a:t>Ebay.com</a:t>
            </a:r>
            <a:r>
              <a:rPr lang="en-US" sz="2400" kern="1200" cap="none" dirty="0" smtClean="0">
                <a:solidFill>
                  <a:schemeClr val="tx1">
                    <a:lumMod val="85000"/>
                    <a:lumOff val="15000"/>
                  </a:schemeClr>
                </a:solidFill>
                <a:effectLst/>
                <a:latin typeface="+mn-lt"/>
                <a:ea typeface="+mn-ea"/>
                <a:cs typeface="+mn-cs"/>
              </a:rPr>
              <a:t> designed for use in electromagnets.</a:t>
            </a:r>
          </a:p>
          <a:p>
            <a:r>
              <a:rPr lang="en-US" sz="2400" kern="1200" cap="none" dirty="0" smtClean="0">
                <a:solidFill>
                  <a:schemeClr val="tx1">
                    <a:lumMod val="85000"/>
                    <a:lumOff val="15000"/>
                  </a:schemeClr>
                </a:solidFill>
                <a:effectLst/>
                <a:latin typeface="+mn-lt"/>
                <a:ea typeface="+mn-ea"/>
                <a:cs typeface="+mn-cs"/>
              </a:rPr>
              <a:t>These are known as </a:t>
            </a:r>
            <a:r>
              <a:rPr lang="en-US" sz="3500" kern="1200" cap="none" dirty="0" smtClean="0">
                <a:solidFill>
                  <a:schemeClr val="tx1">
                    <a:lumMod val="85000"/>
                    <a:lumOff val="15000"/>
                  </a:schemeClr>
                </a:solidFill>
                <a:effectLst/>
                <a:latin typeface="+mn-lt"/>
                <a:ea typeface="+mn-ea"/>
                <a:cs typeface="+mn-cs"/>
              </a:rPr>
              <a:t>magnet wires</a:t>
            </a:r>
            <a:r>
              <a:rPr lang="en-US" sz="2400" kern="1200" cap="none" dirty="0" smtClean="0">
                <a:solidFill>
                  <a:schemeClr val="tx1">
                    <a:lumMod val="85000"/>
                    <a:lumOff val="15000"/>
                  </a:schemeClr>
                </a:solidFill>
                <a:effectLst/>
                <a:latin typeface="+mn-lt"/>
                <a:ea typeface="+mn-ea"/>
                <a:cs typeface="+mn-cs"/>
              </a:rPr>
              <a:t>.</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36482" y="2539159"/>
            <a:ext cx="1839118" cy="1839118"/>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55</a:t>
            </a:fld>
            <a:endParaRPr lang="en-US" dirty="0"/>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299" y="4095338"/>
            <a:ext cx="1839118" cy="1839118"/>
          </a:xfrm>
          <a:prstGeom prst="rect">
            <a:avLst/>
          </a:prstGeom>
        </p:spPr>
      </p:pic>
    </p:spTree>
    <p:extLst>
      <p:ext uri="{BB962C8B-B14F-4D97-AF65-F5344CB8AC3E}">
        <p14:creationId xmlns:p14="http://schemas.microsoft.com/office/powerpoint/2010/main" val="254537003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effectLst/>
              </a:rPr>
              <a:t>Magnet Wires</a:t>
            </a:r>
            <a:br>
              <a:rPr lang="en-US" dirty="0" smtClean="0">
                <a:effectLst/>
              </a:rPr>
            </a:br>
            <a:r>
              <a:rPr lang="en-US"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Phase 3 Parts)</a:t>
            </a:r>
            <a:endParaRPr lang="en-US" dirty="0" smtClean="0">
              <a:effectLst/>
            </a:endParaRPr>
          </a:p>
        </p:txBody>
      </p:sp>
      <p:sp>
        <p:nvSpPr>
          <p:cNvPr id="3" name="Content Placeholder 2"/>
          <p:cNvSpPr>
            <a:spLocks noGrp="1"/>
          </p:cNvSpPr>
          <p:nvPr>
            <p:ph sz="half" idx="1"/>
          </p:nvPr>
        </p:nvSpPr>
        <p:spPr/>
        <p:txBody>
          <a:bodyPr>
            <a:normAutofit fontScale="70000" lnSpcReduction="20000"/>
          </a:bodyPr>
          <a:lstStyle/>
          <a:p>
            <a:r>
              <a:rPr lang="en-US" sz="2400" kern="1200" cap="none" dirty="0" smtClean="0">
                <a:solidFill>
                  <a:schemeClr val="tx1">
                    <a:lumMod val="85000"/>
                    <a:lumOff val="15000"/>
                  </a:schemeClr>
                </a:solidFill>
                <a:effectLst/>
                <a:latin typeface="+mn-lt"/>
                <a:ea typeface="+mn-ea"/>
                <a:cs typeface="+mn-cs"/>
              </a:rPr>
              <a:t>These are size 12 gauge on the American Wire Gauge scale.  Each coil has approximately </a:t>
            </a:r>
            <a:r>
              <a:rPr lang="en-US" dirty="0"/>
              <a:t>100 feet (or 30 meters) </a:t>
            </a:r>
            <a:r>
              <a:rPr lang="en-US" dirty="0" smtClean="0"/>
              <a:t>of wire, </a:t>
            </a:r>
            <a:r>
              <a:rPr lang="en-US" sz="2400" kern="1200" cap="none" dirty="0" smtClean="0">
                <a:solidFill>
                  <a:schemeClr val="tx1">
                    <a:lumMod val="85000"/>
                    <a:lumOff val="15000"/>
                  </a:schemeClr>
                </a:solidFill>
                <a:effectLst/>
                <a:latin typeface="+mn-lt"/>
                <a:ea typeface="+mn-ea"/>
                <a:cs typeface="+mn-cs"/>
              </a:rPr>
              <a:t>and together they will form a ½” (or 13 mm) thick bundle of copper with a combined resistance of approximately 0.3 ohms, or less than 1/3</a:t>
            </a:r>
            <a:r>
              <a:rPr lang="en-US" sz="2400" kern="1200" cap="none" baseline="30000" dirty="0" smtClean="0">
                <a:solidFill>
                  <a:schemeClr val="tx1">
                    <a:lumMod val="85000"/>
                    <a:lumOff val="15000"/>
                  </a:schemeClr>
                </a:solidFill>
                <a:effectLst/>
                <a:latin typeface="+mn-lt"/>
                <a:ea typeface="+mn-ea"/>
                <a:cs typeface="+mn-cs"/>
              </a:rPr>
              <a:t>rd</a:t>
            </a:r>
            <a:r>
              <a:rPr lang="en-US" sz="2400" kern="1200" cap="none" dirty="0" smtClean="0">
                <a:solidFill>
                  <a:schemeClr val="tx1">
                    <a:lumMod val="85000"/>
                    <a:lumOff val="15000"/>
                  </a:schemeClr>
                </a:solidFill>
                <a:effectLst/>
                <a:latin typeface="+mn-lt"/>
                <a:ea typeface="+mn-ea"/>
                <a:cs typeface="+mn-cs"/>
              </a:rPr>
              <a:t> of an ohm.</a:t>
            </a:r>
          </a:p>
          <a:p>
            <a:r>
              <a:rPr lang="en-US" dirty="0" smtClean="0"/>
              <a:t>These </a:t>
            </a:r>
            <a:r>
              <a:rPr lang="en-US" sz="4100" dirty="0" smtClean="0"/>
              <a:t>Essex Soderon 155</a:t>
            </a:r>
            <a:r>
              <a:rPr lang="en-US" dirty="0" smtClean="0"/>
              <a:t> wires have a </a:t>
            </a:r>
            <a:r>
              <a:rPr lang="en-US" dirty="0"/>
              <a:t>temperature rating of 311 </a:t>
            </a:r>
            <a:r>
              <a:rPr lang="en-US" dirty="0" smtClean="0"/>
              <a:t>degrees Fahrenheit or 155 degrees Centigrade.</a:t>
            </a:r>
            <a:endParaRPr lang="en-US" sz="2400" kern="1200" cap="none" dirty="0" smtClean="0">
              <a:solidFill>
                <a:schemeClr val="tx1">
                  <a:lumMod val="85000"/>
                  <a:lumOff val="15000"/>
                </a:schemeClr>
              </a:solidFill>
              <a:effectLst/>
              <a:latin typeface="+mn-lt"/>
              <a:ea typeface="+mn-ea"/>
              <a:cs typeface="+mn-cs"/>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36482" y="2539159"/>
            <a:ext cx="1839118" cy="1839118"/>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56</a:t>
            </a:fld>
            <a:endParaRPr lang="en-US" dirty="0"/>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299" y="4095338"/>
            <a:ext cx="1839118" cy="1839118"/>
          </a:xfrm>
          <a:prstGeom prst="rect">
            <a:avLst/>
          </a:prstGeom>
        </p:spPr>
      </p:pic>
    </p:spTree>
    <p:extLst>
      <p:ext uri="{BB962C8B-B14F-4D97-AF65-F5344CB8AC3E}">
        <p14:creationId xmlns:p14="http://schemas.microsoft.com/office/powerpoint/2010/main" val="158148861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57</a:t>
            </a:fld>
            <a:endParaRPr 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67439" y="4980381"/>
            <a:ext cx="2091597" cy="82190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16392685">
            <a:off x="4954912" y="2363154"/>
            <a:ext cx="2871612" cy="2730117"/>
          </a:xfrm>
          <a:prstGeom prst="rect">
            <a:avLst/>
          </a:prstGeom>
        </p:spPr>
      </p:pic>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1943931">
            <a:off x="4808676" y="2338015"/>
            <a:ext cx="3164083" cy="3164083"/>
          </a:xfrm>
        </p:spPr>
      </p:pic>
      <p:sp>
        <p:nvSpPr>
          <p:cNvPr id="2" name="Title 1"/>
          <p:cNvSpPr>
            <a:spLocks noGrp="1"/>
          </p:cNvSpPr>
          <p:nvPr>
            <p:ph type="title"/>
          </p:nvPr>
        </p:nvSpPr>
        <p:spPr/>
        <p:txBody>
          <a:bodyPr>
            <a:normAutofit fontScale="90000"/>
          </a:bodyPr>
          <a:lstStyle/>
          <a:p>
            <a:pPr rtl="0" eaLnBrk="1" latinLnBrk="0" hangingPunct="1"/>
            <a:r>
              <a:rPr lang="en-US" dirty="0" smtClean="0"/>
              <a:t>Hole Diameter</a:t>
            </a:r>
            <a:r>
              <a:rPr lang="en-US" dirty="0" smtClean="0">
                <a:effectLst/>
              </a:rPr>
              <a:t/>
            </a:r>
            <a:br>
              <a:rPr lang="en-US" dirty="0" smtClean="0">
                <a:effectLst/>
              </a:rPr>
            </a:br>
            <a:r>
              <a:rPr lang="en-US"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Compatibility)</a:t>
            </a:r>
            <a:endParaRPr lang="en-US" dirty="0" smtClean="0">
              <a:effectLst/>
            </a:endParaRPr>
          </a:p>
        </p:txBody>
      </p:sp>
      <p:sp>
        <p:nvSpPr>
          <p:cNvPr id="3" name="Content Placeholder 2"/>
          <p:cNvSpPr>
            <a:spLocks noGrp="1"/>
          </p:cNvSpPr>
          <p:nvPr>
            <p:ph sz="half" idx="1"/>
          </p:nvPr>
        </p:nvSpPr>
        <p:spPr/>
        <p:txBody>
          <a:bodyPr>
            <a:normAutofit fontScale="92500" lnSpcReduction="10000"/>
          </a:bodyPr>
          <a:lstStyle/>
          <a:p>
            <a:r>
              <a:rPr lang="en-US" sz="2400" kern="1200" cap="none" dirty="0" smtClean="0">
                <a:solidFill>
                  <a:schemeClr val="tx1">
                    <a:lumMod val="85000"/>
                    <a:lumOff val="15000"/>
                  </a:schemeClr>
                </a:solidFill>
                <a:effectLst/>
                <a:latin typeface="+mn-lt"/>
                <a:ea typeface="+mn-ea"/>
                <a:cs typeface="+mn-cs"/>
              </a:rPr>
              <a:t>The magnet wire came with spools whose hole diameter fits well with a 5/8” diameter threaded rod, which in turn can also fit holes in the Black &amp; </a:t>
            </a:r>
            <a:r>
              <a:rPr lang="en-US" dirty="0"/>
              <a:t>Decker </a:t>
            </a:r>
            <a:r>
              <a:rPr lang="en-US" dirty="0" smtClean="0"/>
              <a:t>WM125 Workmate. So I will use this to my advantage when unwinding these spools.</a:t>
            </a:r>
            <a:endParaRPr lang="en-US" sz="2400" kern="1200" cap="none" dirty="0" smtClean="0">
              <a:solidFill>
                <a:schemeClr val="tx1">
                  <a:lumMod val="85000"/>
                  <a:lumOff val="15000"/>
                </a:schemeClr>
              </a:solidFill>
              <a:effectLst/>
              <a:latin typeface="+mn-lt"/>
              <a:ea typeface="+mn-ea"/>
              <a:cs typeface="+mn-cs"/>
            </a:endParaRPr>
          </a:p>
        </p:txBody>
      </p:sp>
      <p:pic>
        <p:nvPicPr>
          <p:cNvPr id="9" name="Content Placeholder 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643133">
            <a:off x="7721863" y="2904082"/>
            <a:ext cx="417316" cy="669936"/>
          </a:xfrm>
          <a:prstGeom prst="rect">
            <a:avLst/>
          </a:prstGeom>
        </p:spPr>
      </p:pic>
      <p:pic>
        <p:nvPicPr>
          <p:cNvPr id="10" name="Content Placeholder 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12532381">
            <a:off x="4708079" y="2564948"/>
            <a:ext cx="578596" cy="951048"/>
          </a:xfrm>
          <a:prstGeom prst="rect">
            <a:avLst/>
          </a:prstGeom>
        </p:spPr>
      </p:pic>
    </p:spTree>
    <p:extLst>
      <p:ext uri="{BB962C8B-B14F-4D97-AF65-F5344CB8AC3E}">
        <p14:creationId xmlns:p14="http://schemas.microsoft.com/office/powerpoint/2010/main" val="87980338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baseline="0" dirty="0" smtClean="0">
                <a:effectLst/>
              </a:rPr>
              <a:t>S.H.O. Drive</a:t>
            </a:r>
            <a:br>
              <a:rPr lang="en-US" baseline="0" dirty="0" smtClean="0">
                <a:effectLst/>
              </a:rPr>
            </a:br>
            <a:r>
              <a:rPr lang="en-US" baseline="0"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Design)</a:t>
            </a:r>
            <a:endParaRPr lang="en-US" dirty="0" smtClean="0">
              <a:effectLst/>
            </a:endParaRPr>
          </a:p>
        </p:txBody>
      </p:sp>
      <p:sp>
        <p:nvSpPr>
          <p:cNvPr id="3" name="Content Placeholder 2"/>
          <p:cNvSpPr>
            <a:spLocks noGrp="1"/>
          </p:cNvSpPr>
          <p:nvPr>
            <p:ph sz="half" idx="1"/>
          </p:nvPr>
        </p:nvSpPr>
        <p:spPr/>
        <p:txBody>
          <a:bodyPr>
            <a:normAutofit fontScale="70000" lnSpcReduction="20000"/>
          </a:bodyPr>
          <a:lstStyle/>
          <a:p>
            <a:r>
              <a:rPr lang="en-US" sz="2400" kern="1200" cap="none" dirty="0" smtClean="0">
                <a:solidFill>
                  <a:schemeClr val="tx1">
                    <a:lumMod val="85000"/>
                    <a:lumOff val="15000"/>
                  </a:schemeClr>
                </a:solidFill>
                <a:effectLst/>
                <a:latin typeface="+mn-lt"/>
                <a:ea typeface="+mn-ea"/>
                <a:cs typeface="+mn-cs"/>
              </a:rPr>
              <a:t>Unlike any other drive motor in on the market today, the S.H.O. Drive will possess a </a:t>
            </a:r>
            <a:r>
              <a:rPr lang="en-US" sz="4600" kern="1200" cap="none" dirty="0" smtClean="0">
                <a:solidFill>
                  <a:schemeClr val="tx1">
                    <a:lumMod val="85000"/>
                    <a:lumOff val="15000"/>
                  </a:schemeClr>
                </a:solidFill>
                <a:effectLst/>
                <a:latin typeface="+mn-lt"/>
                <a:ea typeface="+mn-ea"/>
                <a:cs typeface="+mn-cs"/>
              </a:rPr>
              <a:t>pair of rectangular conductive windings</a:t>
            </a:r>
            <a:r>
              <a:rPr lang="en-US" sz="2400" kern="1200" cap="none" dirty="0" smtClean="0">
                <a:solidFill>
                  <a:schemeClr val="tx1">
                    <a:lumMod val="85000"/>
                    <a:lumOff val="15000"/>
                  </a:schemeClr>
                </a:solidFill>
                <a:effectLst/>
                <a:latin typeface="+mn-lt"/>
                <a:ea typeface="+mn-ea"/>
                <a:cs typeface="+mn-cs"/>
              </a:rPr>
              <a:t> each folded in such a way to look like the letter </a:t>
            </a:r>
            <a:r>
              <a:rPr lang="en-US" sz="4600" kern="1200" cap="none" dirty="0" smtClean="0">
                <a:solidFill>
                  <a:schemeClr val="tx1">
                    <a:lumMod val="85000"/>
                    <a:lumOff val="15000"/>
                  </a:schemeClr>
                </a:solidFill>
                <a:effectLst/>
                <a:latin typeface="+mn-lt"/>
                <a:ea typeface="+mn-ea"/>
                <a:cs typeface="+mn-cs"/>
              </a:rPr>
              <a:t>S</a:t>
            </a:r>
            <a:r>
              <a:rPr lang="en-US" sz="2400" kern="1200" cap="none" dirty="0" smtClean="0">
                <a:solidFill>
                  <a:schemeClr val="tx1">
                    <a:lumMod val="85000"/>
                    <a:lumOff val="15000"/>
                  </a:schemeClr>
                </a:solidFill>
                <a:effectLst/>
                <a:latin typeface="+mn-lt"/>
                <a:ea typeface="+mn-ea"/>
                <a:cs typeface="+mn-cs"/>
              </a:rPr>
              <a:t>, the letter </a:t>
            </a:r>
            <a:r>
              <a:rPr lang="en-US" sz="4600" kern="1200" cap="none" dirty="0" smtClean="0">
                <a:solidFill>
                  <a:schemeClr val="tx1">
                    <a:lumMod val="85000"/>
                    <a:lumOff val="15000"/>
                  </a:schemeClr>
                </a:solidFill>
                <a:effectLst/>
                <a:latin typeface="+mn-lt"/>
                <a:ea typeface="+mn-ea"/>
                <a:cs typeface="+mn-cs"/>
              </a:rPr>
              <a:t>H</a:t>
            </a:r>
            <a:r>
              <a:rPr lang="en-US" sz="2400" kern="1200" cap="none" dirty="0" smtClean="0">
                <a:solidFill>
                  <a:schemeClr val="tx1">
                    <a:lumMod val="85000"/>
                    <a:lumOff val="15000"/>
                  </a:schemeClr>
                </a:solidFill>
                <a:effectLst/>
                <a:latin typeface="+mn-lt"/>
                <a:ea typeface="+mn-ea"/>
                <a:cs typeface="+mn-cs"/>
              </a:rPr>
              <a:t>, or the letter </a:t>
            </a:r>
            <a:r>
              <a:rPr lang="en-US" sz="4600" kern="1200" cap="none" dirty="0" smtClean="0">
                <a:solidFill>
                  <a:schemeClr val="tx1">
                    <a:lumMod val="85000"/>
                    <a:lumOff val="15000"/>
                  </a:schemeClr>
                </a:solidFill>
                <a:effectLst/>
                <a:latin typeface="+mn-lt"/>
                <a:ea typeface="+mn-ea"/>
                <a:cs typeface="+mn-cs"/>
              </a:rPr>
              <a:t>O</a:t>
            </a:r>
            <a:r>
              <a:rPr lang="en-US" sz="2400" kern="1200" cap="none" dirty="0" smtClean="0">
                <a:solidFill>
                  <a:schemeClr val="tx1">
                    <a:lumMod val="85000"/>
                    <a:lumOff val="15000"/>
                  </a:schemeClr>
                </a:solidFill>
                <a:effectLst/>
                <a:latin typeface="+mn-lt"/>
                <a:ea typeface="+mn-ea"/>
                <a:cs typeface="+mn-cs"/>
              </a:rPr>
              <a:t>, depending how on viewed.</a:t>
            </a:r>
          </a:p>
        </p:txBody>
      </p:sp>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831926" y="2487168"/>
            <a:ext cx="3038899" cy="3441600"/>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58</a:t>
            </a:fld>
            <a:endParaRPr lang="en-US" dirty="0"/>
          </a:p>
        </p:txBody>
      </p:sp>
    </p:spTree>
    <p:extLst>
      <p:ext uri="{BB962C8B-B14F-4D97-AF65-F5344CB8AC3E}">
        <p14:creationId xmlns:p14="http://schemas.microsoft.com/office/powerpoint/2010/main" val="47225306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2" name="Title 1"/>
          <p:cNvSpPr>
            <a:spLocks noGrp="1"/>
          </p:cNvSpPr>
          <p:nvPr>
            <p:ph type="title"/>
          </p:nvPr>
        </p:nvSpPr>
        <p:spPr/>
        <p:txBody>
          <a:bodyPr>
            <a:normAutofit fontScale="90000"/>
          </a:bodyPr>
          <a:lstStyle/>
          <a:p>
            <a:pPr rtl="0" eaLnBrk="1" latinLnBrk="0" hangingPunct="1"/>
            <a:r>
              <a:rPr lang="en-US" sz="4000" kern="1200" cap="none" dirty="0" smtClean="0">
                <a:ln w="3175" cmpd="sng">
                  <a:noFill/>
                </a:ln>
                <a:solidFill>
                  <a:schemeClr val="tx1">
                    <a:lumMod val="85000"/>
                    <a:lumOff val="15000"/>
                  </a:schemeClr>
                </a:solidFill>
                <a:effectLst/>
                <a:latin typeface="+mj-lt"/>
                <a:ea typeface="+mj-ea"/>
                <a:cs typeface="+mj-cs"/>
              </a:rPr>
              <a:t>Custom</a:t>
            </a:r>
            <a:r>
              <a:rPr lang="en-US" sz="4000" kern="1200" cap="none" baseline="0" dirty="0" smtClean="0">
                <a:ln w="3175" cmpd="sng">
                  <a:noFill/>
                </a:ln>
                <a:solidFill>
                  <a:schemeClr val="tx1">
                    <a:lumMod val="85000"/>
                    <a:lumOff val="15000"/>
                  </a:schemeClr>
                </a:solidFill>
                <a:effectLst/>
                <a:latin typeface="+mj-lt"/>
                <a:ea typeface="+mj-ea"/>
                <a:cs typeface="+mj-cs"/>
              </a:rPr>
              <a:t> Spool</a:t>
            </a:r>
            <a:br>
              <a:rPr lang="en-US" sz="4000" kern="1200" cap="none" baseline="0" dirty="0" smtClean="0">
                <a:ln w="3175" cmpd="sng">
                  <a:noFill/>
                </a:ln>
                <a:solidFill>
                  <a:schemeClr val="tx1">
                    <a:lumMod val="85000"/>
                    <a:lumOff val="15000"/>
                  </a:schemeClr>
                </a:solidFill>
                <a:effectLst/>
                <a:latin typeface="+mj-lt"/>
                <a:ea typeface="+mj-ea"/>
                <a:cs typeface="+mj-cs"/>
              </a:rPr>
            </a:br>
            <a:r>
              <a:rPr lang="en-US" sz="4000" kern="1200" cap="none" baseline="0" dirty="0" smtClean="0">
                <a:ln w="3175" cmpd="sng">
                  <a:noFill/>
                </a:ln>
                <a:solidFill>
                  <a:schemeClr val="tx1">
                    <a:lumMod val="85000"/>
                    <a:lumOff val="15000"/>
                  </a:schemeClr>
                </a:solidFill>
                <a:effectLst/>
                <a:latin typeface="+mj-lt"/>
                <a:ea typeface="+mj-ea"/>
                <a:cs typeface="+mj-cs"/>
              </a:rPr>
              <a:t>(</a:t>
            </a:r>
            <a:r>
              <a:rPr lang="en-US" sz="4000" kern="1200" cap="none" dirty="0" smtClean="0">
                <a:ln w="3175" cmpd="sng">
                  <a:noFill/>
                </a:ln>
                <a:solidFill>
                  <a:schemeClr val="tx1">
                    <a:lumMod val="85000"/>
                    <a:lumOff val="15000"/>
                  </a:schemeClr>
                </a:solidFill>
                <a:effectLst/>
                <a:latin typeface="+mj-lt"/>
                <a:ea typeface="+mj-ea"/>
                <a:cs typeface="+mj-cs"/>
              </a:rPr>
              <a:t>Assembly)</a:t>
            </a:r>
            <a:endParaRPr lang="en-US" dirty="0" smtClean="0">
              <a:effectLst/>
            </a:endParaRPr>
          </a:p>
        </p:txBody>
      </p:sp>
      <p:sp>
        <p:nvSpPr>
          <p:cNvPr id="3" name="Content Placeholder 2"/>
          <p:cNvSpPr>
            <a:spLocks noGrp="1"/>
          </p:cNvSpPr>
          <p:nvPr>
            <p:ph sz="half" idx="1"/>
          </p:nvPr>
        </p:nvSpPr>
        <p:spPr/>
        <p:txBody>
          <a:bodyPr>
            <a:normAutofit fontScale="77500" lnSpcReduction="20000"/>
          </a:bodyPr>
          <a:lstStyle/>
          <a:p>
            <a:pPr rtl="0" eaLnBrk="1" latinLnBrk="0" hangingPunct="1"/>
            <a:r>
              <a:rPr lang="en-US" sz="2400" kern="1200" cap="none" dirty="0" smtClean="0">
                <a:solidFill>
                  <a:schemeClr val="tx1">
                    <a:lumMod val="85000"/>
                    <a:lumOff val="15000"/>
                  </a:schemeClr>
                </a:solidFill>
                <a:effectLst/>
                <a:latin typeface="+mn-lt"/>
                <a:ea typeface="+mn-ea"/>
                <a:cs typeface="+mn-cs"/>
              </a:rPr>
              <a:t>Each copper spool will be wound into a rectangle winding with inside </a:t>
            </a:r>
            <a:r>
              <a:rPr lang="en-US" dirty="0" smtClean="0"/>
              <a:t>dimensions of </a:t>
            </a:r>
            <a:r>
              <a:rPr lang="en-US" sz="2400" kern="1200" cap="none" dirty="0" smtClean="0">
                <a:solidFill>
                  <a:schemeClr val="tx1">
                    <a:lumMod val="85000"/>
                    <a:lumOff val="15000"/>
                  </a:schemeClr>
                </a:solidFill>
                <a:effectLst/>
                <a:latin typeface="+mn-lt"/>
                <a:ea typeface="+mn-ea"/>
                <a:cs typeface="+mn-cs"/>
              </a:rPr>
              <a:t>24” by 2¼”</a:t>
            </a:r>
            <a:br>
              <a:rPr lang="en-US" sz="2400" kern="1200" cap="none" dirty="0" smtClean="0">
                <a:solidFill>
                  <a:schemeClr val="tx1">
                    <a:lumMod val="85000"/>
                    <a:lumOff val="15000"/>
                  </a:schemeClr>
                </a:solidFill>
                <a:effectLst/>
                <a:latin typeface="+mn-lt"/>
                <a:ea typeface="+mn-ea"/>
                <a:cs typeface="+mn-cs"/>
              </a:rPr>
            </a:br>
            <a:r>
              <a:rPr lang="en-US" sz="2400" kern="1200" cap="none" dirty="0" smtClean="0">
                <a:solidFill>
                  <a:schemeClr val="tx1">
                    <a:lumMod val="85000"/>
                    <a:lumOff val="15000"/>
                  </a:schemeClr>
                </a:solidFill>
                <a:effectLst/>
                <a:latin typeface="+mn-lt"/>
                <a:ea typeface="+mn-ea"/>
                <a:cs typeface="+mn-cs"/>
              </a:rPr>
              <a:t>(or 610 mm by 57 mm).</a:t>
            </a:r>
          </a:p>
          <a:p>
            <a:pPr rtl="0" eaLnBrk="1" latinLnBrk="0" hangingPunct="1"/>
            <a:r>
              <a:rPr lang="en-US" dirty="0" smtClean="0"/>
              <a:t>Then each winding</a:t>
            </a:r>
            <a:r>
              <a:rPr lang="en-US" sz="2400" kern="1200" cap="none" dirty="0" smtClean="0">
                <a:solidFill>
                  <a:schemeClr val="tx1">
                    <a:lumMod val="85000"/>
                    <a:lumOff val="15000"/>
                  </a:schemeClr>
                </a:solidFill>
                <a:effectLst/>
                <a:latin typeface="+mn-lt"/>
                <a:ea typeface="+mn-ea"/>
                <a:cs typeface="+mn-cs"/>
              </a:rPr>
              <a:t> will be carefully folded into the final form of the S.H.O. coil.</a:t>
            </a:r>
            <a:endParaRPr lang="en-US" sz="2400" dirty="0" smtClean="0">
              <a:effectLst/>
            </a:endParaRPr>
          </a:p>
          <a:p>
            <a:pPr rtl="0" eaLnBrk="1" latinLnBrk="0" hangingPunct="1"/>
            <a:r>
              <a:rPr lang="en-US" sz="2400" kern="1200" cap="none" dirty="0" smtClean="0">
                <a:solidFill>
                  <a:schemeClr val="tx1">
                    <a:lumMod val="85000"/>
                    <a:lumOff val="15000"/>
                  </a:schemeClr>
                </a:solidFill>
                <a:effectLst/>
                <a:latin typeface="+mn-lt"/>
                <a:ea typeface="+mn-ea"/>
                <a:cs typeface="+mn-cs"/>
              </a:rPr>
              <a:t>Since a spool of these dimensions will be very hard to find on the market, if it exists at all, I will have to make it custom.</a:t>
            </a:r>
            <a:endParaRPr lang="en-US" dirty="0">
              <a:effectLst/>
            </a:endParaRPr>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59</a:t>
            </a:fld>
            <a:endParaRPr lang="en-US" dirty="0"/>
          </a:p>
        </p:txBody>
      </p:sp>
    </p:spTree>
    <p:extLst>
      <p:ext uri="{BB962C8B-B14F-4D97-AF65-F5344CB8AC3E}">
        <p14:creationId xmlns:p14="http://schemas.microsoft.com/office/powerpoint/2010/main" val="308824203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 Amp Fuses</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For 20 Amp protection, I purchased a </a:t>
            </a:r>
            <a:r>
              <a:rPr lang="en-US" sz="3800" dirty="0" smtClean="0"/>
              <a:t>2-pack</a:t>
            </a:r>
            <a:r>
              <a:rPr lang="en-US" sz="4600" dirty="0" smtClean="0"/>
              <a:t> </a:t>
            </a:r>
            <a:r>
              <a:rPr lang="en-US" dirty="0" smtClean="0"/>
              <a:t>of</a:t>
            </a:r>
            <a:r>
              <a:rPr lang="en-US" sz="4000" dirty="0" smtClean="0"/>
              <a:t> </a:t>
            </a:r>
            <a:r>
              <a:rPr lang="en-US" sz="3800" dirty="0" smtClean="0"/>
              <a:t>Bussmann </a:t>
            </a:r>
            <a:r>
              <a:rPr lang="en-US" sz="3800" dirty="0"/>
              <a:t>BP/ABC-20 </a:t>
            </a:r>
            <a:r>
              <a:rPr lang="en-US" sz="3800" dirty="0" smtClean="0"/>
              <a:t>20 Amp Fast Blow Fuses</a:t>
            </a:r>
            <a:r>
              <a:rPr lang="en-US" sz="3500" dirty="0" smtClean="0"/>
              <a:t> </a:t>
            </a:r>
            <a:r>
              <a:rPr lang="en-US" dirty="0" smtClean="0"/>
              <a:t>from </a:t>
            </a:r>
            <a:r>
              <a:rPr lang="en-US" sz="3800" dirty="0" smtClean="0"/>
              <a:t>Bussmann</a:t>
            </a:r>
            <a:r>
              <a:rPr lang="en-US" dirty="0" smtClean="0"/>
              <a:t> via </a:t>
            </a:r>
            <a:r>
              <a:rPr lang="en-US" sz="3800" dirty="0" smtClean="0"/>
              <a:t>Amazon.com</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487168"/>
            <a:ext cx="3336925" cy="2816364"/>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25" y="4550744"/>
            <a:ext cx="3336925" cy="1383712"/>
          </a:xfrm>
          <a:prstGeom prst="rect">
            <a:avLst/>
          </a:prstGeom>
        </p:spPr>
      </p:pic>
    </p:spTree>
    <p:extLst>
      <p:ext uri="{BB962C8B-B14F-4D97-AF65-F5344CB8AC3E}">
        <p14:creationId xmlns:p14="http://schemas.microsoft.com/office/powerpoint/2010/main" val="234471749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sz="4000" kern="1200" cap="none" dirty="0" smtClean="0">
                <a:ln w="3175" cmpd="sng">
                  <a:noFill/>
                </a:ln>
                <a:solidFill>
                  <a:schemeClr val="tx1">
                    <a:lumMod val="85000"/>
                    <a:lumOff val="15000"/>
                  </a:schemeClr>
                </a:solidFill>
                <a:effectLst/>
                <a:latin typeface="+mj-lt"/>
                <a:ea typeface="+mj-ea"/>
                <a:cs typeface="+mj-cs"/>
              </a:rPr>
              <a:t>Mailing Tube</a:t>
            </a:r>
            <a:r>
              <a:rPr lang="en-US" sz="4000" kern="1200" cap="none" baseline="0" dirty="0" smtClean="0">
                <a:ln w="3175" cmpd="sng">
                  <a:noFill/>
                </a:ln>
                <a:solidFill>
                  <a:schemeClr val="tx1">
                    <a:lumMod val="85000"/>
                    <a:lumOff val="15000"/>
                  </a:schemeClr>
                </a:solidFill>
                <a:effectLst/>
                <a:latin typeface="+mj-lt"/>
                <a:ea typeface="+mj-ea"/>
                <a:cs typeface="+mj-cs"/>
              </a:rPr>
              <a:t/>
            </a:r>
            <a:br>
              <a:rPr lang="en-US" sz="4000" kern="1200" cap="none" baseline="0" dirty="0" smtClean="0">
                <a:ln w="3175" cmpd="sng">
                  <a:noFill/>
                </a:ln>
                <a:solidFill>
                  <a:schemeClr val="tx1">
                    <a:lumMod val="85000"/>
                    <a:lumOff val="15000"/>
                  </a:schemeClr>
                </a:solidFill>
                <a:effectLst/>
                <a:latin typeface="+mj-lt"/>
                <a:ea typeface="+mj-ea"/>
                <a:cs typeface="+mj-cs"/>
              </a:rPr>
            </a:br>
            <a:r>
              <a:rPr lang="en-US" sz="4000" kern="1200" cap="none" baseline="0" dirty="0" smtClean="0">
                <a:ln w="3175" cmpd="sng">
                  <a:noFill/>
                </a:ln>
                <a:solidFill>
                  <a:schemeClr val="tx1">
                    <a:lumMod val="85000"/>
                    <a:lumOff val="15000"/>
                  </a:schemeClr>
                </a:solidFill>
                <a:effectLst/>
                <a:latin typeface="+mj-lt"/>
                <a:ea typeface="+mj-ea"/>
                <a:cs typeface="+mj-cs"/>
              </a:rPr>
              <a:t>(Equipment</a:t>
            </a:r>
            <a:r>
              <a:rPr lang="en-US" sz="4000" kern="1200" cap="none" dirty="0" smtClean="0">
                <a:ln w="3175" cmpd="sng">
                  <a:noFill/>
                </a:ln>
                <a:solidFill>
                  <a:schemeClr val="tx1">
                    <a:lumMod val="85000"/>
                    <a:lumOff val="15000"/>
                  </a:schemeClr>
                </a:solidFill>
                <a:effectLst/>
                <a:latin typeface="+mj-lt"/>
                <a:ea typeface="+mj-ea"/>
                <a:cs typeface="+mj-cs"/>
              </a:rPr>
              <a:t>)</a:t>
            </a:r>
            <a:endParaRPr lang="en-US" dirty="0" smtClean="0">
              <a:effectLst/>
            </a:endParaRPr>
          </a:p>
        </p:txBody>
      </p:sp>
      <p:sp>
        <p:nvSpPr>
          <p:cNvPr id="3" name="Content Placeholder 2"/>
          <p:cNvSpPr>
            <a:spLocks noGrp="1"/>
          </p:cNvSpPr>
          <p:nvPr>
            <p:ph sz="half" idx="1"/>
          </p:nvPr>
        </p:nvSpPr>
        <p:spPr/>
        <p:txBody>
          <a:bodyPr>
            <a:noAutofit/>
          </a:bodyPr>
          <a:lstStyle/>
          <a:p>
            <a:r>
              <a:rPr lang="en-US" sz="1800" dirty="0"/>
              <a:t>The spool will be made out of a </a:t>
            </a:r>
            <a:r>
              <a:rPr lang="en-US" sz="1800" dirty="0" smtClean="0"/>
              <a:t>25” (or about 635 mm) long section of a cardboard mailing tube. Pairs of notches ½” (or about 13 mm) deep will be cut into each end, and the </a:t>
            </a:r>
            <a:r>
              <a:rPr lang="en-US" sz="1800" dirty="0"/>
              <a:t>wire will be </a:t>
            </a:r>
            <a:r>
              <a:rPr lang="en-US" sz="1800" dirty="0" smtClean="0"/>
              <a:t>wound through the resulting 24” by 2¼” (</a:t>
            </a:r>
            <a:r>
              <a:rPr lang="en-US" sz="1800" dirty="0"/>
              <a:t>or about 610 mm by </a:t>
            </a:r>
            <a:r>
              <a:rPr lang="en-US" sz="1800" dirty="0" smtClean="0"/>
              <a:t>57 </a:t>
            </a:r>
            <a:r>
              <a:rPr lang="en-US" sz="1800" dirty="0"/>
              <a:t>mm</a:t>
            </a:r>
            <a:r>
              <a:rPr lang="en-US" sz="1800" dirty="0" smtClean="0"/>
              <a:t>) inner perimeter.</a:t>
            </a:r>
          </a:p>
          <a:p>
            <a:r>
              <a:rPr lang="en-US" sz="1800" dirty="0" smtClean="0"/>
              <a:t>The tube originally contained square acrylic tubes I ordered from Plastic-Craft (Phase 7).</a:t>
            </a:r>
            <a:endParaRPr lang="en-US" sz="1800" dirty="0"/>
          </a:p>
          <a:p>
            <a:endParaRPr lang="en-US" sz="1800" dirty="0" smtClean="0"/>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60</a:t>
            </a:fld>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Tree>
    <p:extLst>
      <p:ext uri="{BB962C8B-B14F-4D97-AF65-F5344CB8AC3E}">
        <p14:creationId xmlns:p14="http://schemas.microsoft.com/office/powerpoint/2010/main" val="248623989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effectLst/>
              </a:rPr>
              <a:t>Nylon Fasteners</a:t>
            </a:r>
            <a:br>
              <a:rPr lang="en-US" dirty="0" smtClean="0">
                <a:effectLst/>
              </a:rPr>
            </a:br>
            <a:r>
              <a:rPr lang="en-US"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Phase 3 Tools)</a:t>
            </a:r>
            <a:endParaRPr lang="en-US" dirty="0" smtClean="0">
              <a:effectLst/>
            </a:endParaRPr>
          </a:p>
        </p:txBody>
      </p:sp>
      <p:sp>
        <p:nvSpPr>
          <p:cNvPr id="3" name="Content Placeholder 2"/>
          <p:cNvSpPr>
            <a:spLocks noGrp="1"/>
          </p:cNvSpPr>
          <p:nvPr>
            <p:ph sz="half" idx="1"/>
          </p:nvPr>
        </p:nvSpPr>
        <p:spPr/>
        <p:txBody>
          <a:bodyPr>
            <a:normAutofit fontScale="55000" lnSpcReduction="20000"/>
          </a:bodyPr>
          <a:lstStyle/>
          <a:p>
            <a:r>
              <a:rPr lang="en-US" dirty="0" smtClean="0"/>
              <a:t>To keep the copper winding bundle tight when curving it to the desired S-curve, several </a:t>
            </a:r>
            <a:r>
              <a:rPr lang="en-US" sz="5800" dirty="0" smtClean="0"/>
              <a:t>Hillman 3/8" Nylon Cable Clamps</a:t>
            </a:r>
            <a:r>
              <a:rPr lang="en-US" dirty="0" smtClean="0"/>
              <a:t> from </a:t>
            </a:r>
            <a:r>
              <a:rPr lang="en-US" sz="5800" dirty="0" smtClean="0"/>
              <a:t>Lowes</a:t>
            </a:r>
            <a:r>
              <a:rPr lang="en-US" dirty="0" smtClean="0"/>
              <a:t> will be fastened temporarily on the bundle using </a:t>
            </a:r>
            <a:r>
              <a:rPr lang="en-US" sz="5800" dirty="0" smtClean="0"/>
              <a:t>Hillman Nylon 10-24 Wingnuts and Screws</a:t>
            </a:r>
            <a:r>
              <a:rPr lang="en-US" dirty="0" smtClean="0"/>
              <a:t> also from </a:t>
            </a:r>
            <a:r>
              <a:rPr lang="en-US" sz="5800" dirty="0" smtClean="0"/>
              <a:t>Lowe’s</a:t>
            </a:r>
            <a:r>
              <a:rPr lang="en-US" dirty="0" smtClean="0"/>
              <a:t>.</a:t>
            </a:r>
            <a:endParaRPr lang="en-US" sz="2400" kern="1200" cap="none" dirty="0" smtClean="0">
              <a:solidFill>
                <a:schemeClr val="tx1">
                  <a:lumMod val="85000"/>
                  <a:lumOff val="15000"/>
                </a:schemeClr>
              </a:solidFill>
              <a:effectLst/>
              <a:latin typeface="+mn-lt"/>
              <a:ea typeface="+mn-ea"/>
              <a:cs typeface="+mn-cs"/>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36482" y="2539159"/>
            <a:ext cx="1839118" cy="1839118"/>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61</a:t>
            </a:fld>
            <a:endParaRPr lang="en-US" dirty="0"/>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299" y="4095338"/>
            <a:ext cx="1839118" cy="183911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92175" y="2539159"/>
            <a:ext cx="1545432" cy="1556179"/>
          </a:xfrm>
          <a:prstGeom prst="rect">
            <a:avLst/>
          </a:prstGeom>
          <a:solidFill>
            <a:schemeClr val="accent3"/>
          </a:solidFill>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62962"/>
          <a:stretch/>
        </p:blipFill>
        <p:spPr>
          <a:xfrm>
            <a:off x="6155482" y="3481356"/>
            <a:ext cx="553872" cy="14954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2416" y="4391272"/>
            <a:ext cx="1543183" cy="1543183"/>
          </a:xfrm>
          <a:prstGeom prst="rect">
            <a:avLst/>
          </a:prstGeom>
        </p:spPr>
      </p:pic>
    </p:spTree>
    <p:extLst>
      <p:ext uri="{BB962C8B-B14F-4D97-AF65-F5344CB8AC3E}">
        <p14:creationId xmlns:p14="http://schemas.microsoft.com/office/powerpoint/2010/main" val="299798812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Curved Ruler</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Tools)</a:t>
            </a:r>
            <a:endParaRPr lang="en-US" dirty="0"/>
          </a:p>
        </p:txBody>
      </p:sp>
      <p:sp>
        <p:nvSpPr>
          <p:cNvPr id="9" name="Content Placeholder 8"/>
          <p:cNvSpPr>
            <a:spLocks noGrp="1"/>
          </p:cNvSpPr>
          <p:nvPr>
            <p:ph sz="half" idx="1"/>
          </p:nvPr>
        </p:nvSpPr>
        <p:spPr/>
        <p:txBody>
          <a:bodyPr>
            <a:normAutofit fontScale="62500" lnSpcReduction="20000"/>
          </a:bodyPr>
          <a:lstStyle/>
          <a:p>
            <a:r>
              <a:rPr lang="en-US" dirty="0"/>
              <a:t>I must ensure that the long side of the </a:t>
            </a:r>
            <a:r>
              <a:rPr lang="en-US" dirty="0" smtClean="0"/>
              <a:t>24”x2¼” </a:t>
            </a:r>
            <a:r>
              <a:rPr lang="en-US" dirty="0"/>
              <a:t>conductive winding has the correct form of S curve.</a:t>
            </a:r>
          </a:p>
          <a:p>
            <a:r>
              <a:rPr lang="en-US" dirty="0" smtClean="0"/>
              <a:t>So I will be using a </a:t>
            </a:r>
            <a:r>
              <a:rPr lang="en-US" sz="5100" dirty="0" smtClean="0"/>
              <a:t>24”(or 610 mm) Flexible Curved Ruler</a:t>
            </a:r>
            <a:r>
              <a:rPr lang="en-US" dirty="0" smtClean="0"/>
              <a:t> by </a:t>
            </a:r>
            <a:r>
              <a:rPr lang="en-US" sz="5100" dirty="0" smtClean="0"/>
              <a:t>Staedtler</a:t>
            </a:r>
            <a:r>
              <a:rPr lang="en-US" dirty="0" smtClean="0"/>
              <a:t> that I purchased from inside an </a:t>
            </a:r>
            <a:r>
              <a:rPr lang="en-US" sz="5100" dirty="0" smtClean="0"/>
              <a:t>Artist &amp; Craftsman Supply</a:t>
            </a:r>
            <a:r>
              <a:rPr lang="en-US" dirty="0" smtClean="0"/>
              <a:t> store.</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8575" y="2487168"/>
            <a:ext cx="1436007" cy="1436007"/>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62</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37299" y="2487168"/>
            <a:ext cx="1638301" cy="3457575"/>
          </a:xfrm>
          <a:prstGeom prst="rect">
            <a:avLst/>
          </a:prstGeom>
        </p:spPr>
      </p:pic>
    </p:spTree>
    <p:extLst>
      <p:ext uri="{BB962C8B-B14F-4D97-AF65-F5344CB8AC3E}">
        <p14:creationId xmlns:p14="http://schemas.microsoft.com/office/powerpoint/2010/main" val="380957356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a:t>
            </a:r>
            <a:r>
              <a:rPr lang="en-US" baseline="0" dirty="0" smtClean="0"/>
              <a:t> Coils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Assembly)</a:t>
            </a:r>
            <a:endParaRPr lang="en-US" dirty="0"/>
          </a:p>
        </p:txBody>
      </p:sp>
      <p:sp>
        <p:nvSpPr>
          <p:cNvPr id="3" name="Content Placeholder 2"/>
          <p:cNvSpPr>
            <a:spLocks noGrp="1"/>
          </p:cNvSpPr>
          <p:nvPr>
            <p:ph sz="half" idx="1"/>
          </p:nvPr>
        </p:nvSpPr>
        <p:spPr/>
        <p:txBody>
          <a:bodyPr>
            <a:normAutofit/>
          </a:bodyPr>
          <a:lstStyle/>
          <a:p>
            <a:r>
              <a:rPr lang="en-US" dirty="0" smtClean="0"/>
              <a:t>The two S.H.O. Coils will be spread apart at the middle section of the S curve to make space for the</a:t>
            </a:r>
            <a:r>
              <a:rPr lang="en-US" baseline="0" dirty="0" smtClean="0"/>
              <a:t> shaft in between</a:t>
            </a:r>
            <a:r>
              <a:rPr lang="en-US" dirty="0" smtClean="0"/>
              <a:t>.</a:t>
            </a:r>
            <a:endParaRPr lang="en-US" dirty="0"/>
          </a:p>
        </p:txBody>
      </p:sp>
      <p:pic>
        <p:nvPicPr>
          <p:cNvPr id="30" name="Content Placeholder 2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668051"/>
            <a:ext cx="3336925" cy="308558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63</a:t>
            </a:fld>
            <a:endParaRPr lang="en-US" dirty="0"/>
          </a:p>
        </p:txBody>
      </p:sp>
    </p:spTree>
    <p:extLst>
      <p:ext uri="{BB962C8B-B14F-4D97-AF65-F5344CB8AC3E}">
        <p14:creationId xmlns:p14="http://schemas.microsoft.com/office/powerpoint/2010/main" val="226161412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Curved Ruler</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Tools)</a:t>
            </a:r>
            <a:endParaRPr lang="en-US" dirty="0"/>
          </a:p>
        </p:txBody>
      </p:sp>
      <p:sp>
        <p:nvSpPr>
          <p:cNvPr id="9" name="Content Placeholder 8"/>
          <p:cNvSpPr>
            <a:spLocks noGrp="1"/>
          </p:cNvSpPr>
          <p:nvPr>
            <p:ph sz="half" idx="1"/>
          </p:nvPr>
        </p:nvSpPr>
        <p:spPr/>
        <p:txBody>
          <a:bodyPr>
            <a:normAutofit fontScale="77500" lnSpcReduction="20000"/>
          </a:bodyPr>
          <a:lstStyle/>
          <a:p>
            <a:r>
              <a:rPr lang="en-US" dirty="0" smtClean="0"/>
              <a:t>The 12 American Wire Gauge copper wire is significantly rigid by itself, and it will be even more so when approximately 22 turns of such wire are bundled together in each S.H.O. coil</a:t>
            </a:r>
          </a:p>
          <a:p>
            <a:r>
              <a:rPr lang="en-US" dirty="0" smtClean="0"/>
              <a:t>Therefore I have used the</a:t>
            </a:r>
            <a:r>
              <a:rPr lang="en-US" sz="2400" kern="1200" cap="none" dirty="0" smtClean="0">
                <a:solidFill>
                  <a:schemeClr val="tx1">
                    <a:lumMod val="85000"/>
                    <a:lumOff val="15000"/>
                  </a:schemeClr>
                </a:solidFill>
                <a:effectLst/>
                <a:latin typeface="+mn-lt"/>
                <a:ea typeface="+mn-ea"/>
                <a:cs typeface="+mn-cs"/>
              </a:rPr>
              <a:t> 24” (or 610 mm) Flexible Curved Ruler by Staedtler</a:t>
            </a:r>
            <a:r>
              <a:rPr lang="en-US" dirty="0" smtClean="0"/>
              <a:t>, which is stiff in its own right, to trace</a:t>
            </a:r>
            <a:r>
              <a:rPr lang="en-US" baseline="0" dirty="0" smtClean="0"/>
              <a:t> various models for the</a:t>
            </a:r>
            <a:r>
              <a:rPr lang="en-US" dirty="0" smtClean="0"/>
              <a:t> S Curve</a:t>
            </a:r>
            <a:r>
              <a:rPr lang="en-US" baseline="0" dirty="0" smtClean="0"/>
              <a:t> of the S.H.O. Coils.</a:t>
            </a:r>
            <a:endParaRPr lang="en-US" dirty="0" smtClean="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38675" y="2487168"/>
            <a:ext cx="2796631" cy="2161032"/>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64</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900000">
            <a:off x="6856896" y="3512081"/>
            <a:ext cx="1156819" cy="24414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075" y="4545871"/>
            <a:ext cx="1388586" cy="1388586"/>
          </a:xfrm>
          <a:prstGeom prst="rect">
            <a:avLst/>
          </a:prstGeom>
        </p:spPr>
      </p:pic>
    </p:spTree>
    <p:extLst>
      <p:ext uri="{BB962C8B-B14F-4D97-AF65-F5344CB8AC3E}">
        <p14:creationId xmlns:p14="http://schemas.microsoft.com/office/powerpoint/2010/main" val="343133303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Visualis Electromagnetism</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Software)</a:t>
            </a:r>
            <a:endParaRPr lang="en-US" dirty="0"/>
          </a:p>
        </p:txBody>
      </p:sp>
      <p:sp>
        <p:nvSpPr>
          <p:cNvPr id="9" name="Content Placeholder 8"/>
          <p:cNvSpPr>
            <a:spLocks noGrp="1"/>
          </p:cNvSpPr>
          <p:nvPr>
            <p:ph sz="half" idx="1"/>
          </p:nvPr>
        </p:nvSpPr>
        <p:spPr/>
        <p:txBody>
          <a:bodyPr>
            <a:normAutofit fontScale="77500" lnSpcReduction="20000"/>
          </a:bodyPr>
          <a:lstStyle/>
          <a:p>
            <a:r>
              <a:rPr lang="en-US" dirty="0" smtClean="0"/>
              <a:t>To digitally render the optimized shape for the S.H.O. coils, I used Microsoft Excel to overlay an XY plot chart over a scan of a</a:t>
            </a:r>
            <a:r>
              <a:rPr lang="en-US" baseline="0" dirty="0" smtClean="0"/>
              <a:t> desired model for the S Curve and adjusted the X and Y values to match the curve.</a:t>
            </a:r>
          </a:p>
          <a:p>
            <a:r>
              <a:rPr lang="en-US" baseline="0" dirty="0" smtClean="0"/>
              <a:t>Then using Excel Functions, I produced the code for a *.viz file which I imported into </a:t>
            </a:r>
            <a:r>
              <a:rPr lang="en-US" i="1" baseline="0" dirty="0" smtClean="0"/>
              <a:t>Visualis</a:t>
            </a:r>
            <a:r>
              <a:rPr lang="en-US" i="1" dirty="0"/>
              <a:t> Electromagnetism</a:t>
            </a:r>
            <a:r>
              <a:rPr lang="en-US" dirty="0"/>
              <a:t> </a:t>
            </a:r>
            <a:r>
              <a:rPr lang="en-US" dirty="0" smtClean="0"/>
              <a:t>(from visualis-physics.com).</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6233" y="4228505"/>
            <a:ext cx="3095120" cy="1741004"/>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65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234" y="2487168"/>
            <a:ext cx="3095710" cy="1741337"/>
          </a:xfrm>
          <a:prstGeom prst="rect">
            <a:avLst/>
          </a:prstGeom>
        </p:spPr>
      </p:pic>
    </p:spTree>
    <p:extLst>
      <p:ext uri="{BB962C8B-B14F-4D97-AF65-F5344CB8AC3E}">
        <p14:creationId xmlns:p14="http://schemas.microsoft.com/office/powerpoint/2010/main" val="118305168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Tubing</a:t>
            </a:r>
            <a:r>
              <a:rPr lang="en-US" baseline="0" dirty="0" smtClean="0"/>
              <a:t> Bender</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Phase 3 </a:t>
            </a:r>
            <a:r>
              <a:rPr lang="en-US" dirty="0" smtClean="0"/>
              <a:t>Tools</a:t>
            </a:r>
            <a:r>
              <a:rPr lang="en-US" sz="4000" kern="1200" cap="none" dirty="0" smtClean="0">
                <a:ln w="3175" cmpd="sng">
                  <a:noFill/>
                </a:ln>
                <a:solidFill>
                  <a:schemeClr val="tx1">
                    <a:lumMod val="85000"/>
                    <a:lumOff val="15000"/>
                  </a:schemeClr>
                </a:solidFill>
                <a:effectLst/>
                <a:latin typeface="+mj-lt"/>
                <a:ea typeface="+mj-ea"/>
                <a:cs typeface="+mj-cs"/>
              </a:rPr>
              <a:t>)</a:t>
            </a:r>
            <a:endParaRPr lang="en-US" dirty="0"/>
          </a:p>
        </p:txBody>
      </p:sp>
      <p:sp>
        <p:nvSpPr>
          <p:cNvPr id="9" name="Content Placeholder 8"/>
          <p:cNvSpPr>
            <a:spLocks noGrp="1"/>
          </p:cNvSpPr>
          <p:nvPr>
            <p:ph sz="half" idx="1"/>
          </p:nvPr>
        </p:nvSpPr>
        <p:spPr/>
        <p:txBody>
          <a:bodyPr>
            <a:normAutofit/>
          </a:bodyPr>
          <a:lstStyle/>
          <a:p>
            <a:r>
              <a:rPr lang="en-US" dirty="0"/>
              <a:t>To form the S curves of the S.H.O. Coils, I will use a</a:t>
            </a:r>
            <a:r>
              <a:rPr lang="en-US" sz="3200" dirty="0"/>
              <a:t> 1/4”-3/8” Tubing Bender</a:t>
            </a:r>
            <a:r>
              <a:rPr lang="en-US" dirty="0"/>
              <a:t> by </a:t>
            </a:r>
            <a:r>
              <a:rPr lang="en-US" sz="3200" dirty="0"/>
              <a:t>Pittsburgh </a:t>
            </a:r>
            <a:r>
              <a:rPr lang="en-US" dirty="0"/>
              <a:t>from </a:t>
            </a:r>
            <a:r>
              <a:rPr lang="en-US" sz="3200" dirty="0"/>
              <a:t>Harbor Freight Tools</a:t>
            </a:r>
            <a:r>
              <a:rPr lang="en-US" dirty="0" smtClean="0"/>
              <a:t>.</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8575" y="2487168"/>
            <a:ext cx="1436007" cy="1436007"/>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66</a:t>
            </a:fld>
            <a:endParaRPr lang="en-US" dirty="0"/>
          </a:p>
        </p:txBody>
      </p:sp>
      <p:pic>
        <p:nvPicPr>
          <p:cNvPr id="10"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7088" y="2944919"/>
            <a:ext cx="3338512" cy="3338512"/>
          </a:xfrm>
          <a:prstGeom prst="rect">
            <a:avLst/>
          </a:prstGeom>
        </p:spPr>
      </p:pic>
    </p:spTree>
    <p:extLst>
      <p:ext uri="{BB962C8B-B14F-4D97-AF65-F5344CB8AC3E}">
        <p14:creationId xmlns:p14="http://schemas.microsoft.com/office/powerpoint/2010/main" val="304948512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088" y="2944919"/>
            <a:ext cx="3338512" cy="3338512"/>
          </a:xfrm>
          <a:prstGeom prst="rect">
            <a:avLst/>
          </a:prstGeom>
        </p:spPr>
      </p:pic>
      <p:sp>
        <p:nvSpPr>
          <p:cNvPr id="2" name="Title 1"/>
          <p:cNvSpPr>
            <a:spLocks noGrp="1"/>
          </p:cNvSpPr>
          <p:nvPr>
            <p:ph type="title"/>
          </p:nvPr>
        </p:nvSpPr>
        <p:spPr/>
        <p:txBody>
          <a:bodyPr>
            <a:normAutofit fontScale="90000"/>
          </a:bodyPr>
          <a:lstStyle/>
          <a:p>
            <a:r>
              <a:rPr lang="en-US" dirty="0" smtClean="0"/>
              <a:t>Tubing</a:t>
            </a:r>
            <a:r>
              <a:rPr lang="en-US" baseline="0" dirty="0" smtClean="0"/>
              <a:t> Bender</a:t>
            </a:r>
            <a:br>
              <a:rPr lang="en-US" baseline="0" dirty="0" smtClean="0"/>
            </a:br>
            <a:r>
              <a:rPr lang="en-US" baseline="0" dirty="0" smtClean="0"/>
              <a:t>(Phase 3 </a:t>
            </a:r>
            <a:r>
              <a:rPr lang="en-US" dirty="0" smtClean="0"/>
              <a:t>Tools</a:t>
            </a:r>
            <a:r>
              <a:rPr lang="en-US" sz="4000" kern="1200" cap="none" dirty="0" smtClean="0">
                <a:ln w="3175" cmpd="sng">
                  <a:noFill/>
                </a:ln>
                <a:solidFill>
                  <a:schemeClr val="tx1">
                    <a:lumMod val="85000"/>
                    <a:lumOff val="15000"/>
                  </a:schemeClr>
                </a:solidFill>
                <a:effectLst/>
                <a:latin typeface="+mj-lt"/>
                <a:ea typeface="+mj-ea"/>
                <a:cs typeface="+mj-cs"/>
              </a:rPr>
              <a:t>)</a:t>
            </a:r>
            <a:endParaRPr lang="en-US" dirty="0"/>
          </a:p>
        </p:txBody>
      </p:sp>
      <p:sp>
        <p:nvSpPr>
          <p:cNvPr id="9" name="Content Placeholder 8"/>
          <p:cNvSpPr>
            <a:spLocks noGrp="1"/>
          </p:cNvSpPr>
          <p:nvPr>
            <p:ph sz="half" idx="1"/>
          </p:nvPr>
        </p:nvSpPr>
        <p:spPr/>
        <p:txBody>
          <a:bodyPr>
            <a:normAutofit lnSpcReduction="10000"/>
          </a:bodyPr>
          <a:lstStyle/>
          <a:p>
            <a:r>
              <a:rPr lang="en-US" dirty="0"/>
              <a:t>To hold the tubing bender to the workbench, I </a:t>
            </a:r>
            <a:r>
              <a:rPr lang="en-US" dirty="0" smtClean="0"/>
              <a:t>will use</a:t>
            </a:r>
            <a:br>
              <a:rPr lang="en-US" dirty="0" smtClean="0"/>
            </a:br>
            <a:r>
              <a:rPr lang="en-US" sz="3200" dirty="0" smtClean="0"/>
              <a:t>3 </a:t>
            </a:r>
            <a:r>
              <a:rPr lang="en-US" sz="3200" dirty="0"/>
              <a:t>in. </a:t>
            </a:r>
            <a:r>
              <a:rPr lang="en-US" sz="3200" dirty="0" smtClean="0"/>
              <a:t>Industrial</a:t>
            </a:r>
            <a:br>
              <a:rPr lang="en-US" sz="3200" dirty="0" smtClean="0"/>
            </a:br>
            <a:r>
              <a:rPr lang="en-US" sz="3200" dirty="0" smtClean="0"/>
              <a:t>C-Clamps</a:t>
            </a:r>
            <a:r>
              <a:rPr lang="en-US" dirty="0" smtClean="0"/>
              <a:t> </a:t>
            </a:r>
            <a:r>
              <a:rPr lang="en-US" dirty="0"/>
              <a:t>that I obtained from a </a:t>
            </a:r>
            <a:r>
              <a:rPr lang="en-US" sz="3200" dirty="0"/>
              <a:t>Harbor Freight Tools</a:t>
            </a:r>
            <a:r>
              <a:rPr lang="en-US" dirty="0"/>
              <a:t> store</a:t>
            </a:r>
            <a:r>
              <a:rPr lang="en-US" dirty="0" smtClean="0"/>
              <a:t>.</a:t>
            </a: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5974632" y="2583197"/>
            <a:ext cx="2376847" cy="2376847"/>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67</a:t>
            </a:fld>
            <a:endParaRPr lang="en-US" dirty="0"/>
          </a:p>
        </p:txBody>
      </p:sp>
      <p:pic>
        <p:nvPicPr>
          <p:cNvPr id="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305" y="2580917"/>
            <a:ext cx="1296275" cy="1653412"/>
          </a:xfrm>
          <a:prstGeom prst="rect">
            <a:avLst/>
          </a:prstGeom>
        </p:spPr>
      </p:pic>
    </p:spTree>
    <p:extLst>
      <p:ext uri="{BB962C8B-B14F-4D97-AF65-F5344CB8AC3E}">
        <p14:creationId xmlns:p14="http://schemas.microsoft.com/office/powerpoint/2010/main" val="418531428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ChangeAspect="1"/>
          </p:cNvPicPr>
          <p:nvPr/>
        </p:nvPicPr>
        <p:blipFill rotWithShape="1">
          <a:blip r:embed="rId3">
            <a:extLst>
              <a:ext uri="{28A0092B-C50C-407E-A947-70E740481C1C}">
                <a14:useLocalDpi xmlns:a14="http://schemas.microsoft.com/office/drawing/2010/main" val="0"/>
              </a:ext>
            </a:extLst>
          </a:blip>
          <a:srcRect r="-2"/>
          <a:stretch/>
        </p:blipFill>
        <p:spPr>
          <a:xfrm>
            <a:off x="4514426" y="2494197"/>
            <a:ext cx="2572174" cy="1905812"/>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dirty="0" smtClean="0">
                <a:effectLst/>
              </a:rPr>
              <a:t>Ceiling Hooks</a:t>
            </a:r>
            <a:br>
              <a:rPr lang="en-US" dirty="0" smtClean="0">
                <a:effectLst/>
              </a:rPr>
            </a:br>
            <a:r>
              <a:rPr lang="en-US"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Phase 3 Parts)</a:t>
            </a:r>
            <a:endParaRPr lang="en-US" dirty="0" smtClean="0">
              <a:effectLst/>
            </a:endParaRPr>
          </a:p>
        </p:txBody>
      </p:sp>
      <p:sp>
        <p:nvSpPr>
          <p:cNvPr id="3" name="Content Placeholder 2"/>
          <p:cNvSpPr>
            <a:spLocks noGrp="1"/>
          </p:cNvSpPr>
          <p:nvPr>
            <p:ph sz="half" idx="1"/>
          </p:nvPr>
        </p:nvSpPr>
        <p:spPr/>
        <p:txBody>
          <a:bodyPr>
            <a:normAutofit fontScale="62500" lnSpcReduction="20000"/>
          </a:bodyPr>
          <a:lstStyle/>
          <a:p>
            <a:r>
              <a:rPr lang="en-US" sz="2400" kern="1200" cap="none" dirty="0" smtClean="0">
                <a:solidFill>
                  <a:schemeClr val="tx1">
                    <a:lumMod val="85000"/>
                    <a:lumOff val="15000"/>
                  </a:schemeClr>
                </a:solidFill>
                <a:effectLst/>
                <a:latin typeface="+mn-lt"/>
                <a:ea typeface="+mn-ea"/>
                <a:cs typeface="+mn-cs"/>
              </a:rPr>
              <a:t>To hold the winding into the desired configuration, I purchased</a:t>
            </a:r>
            <a:r>
              <a:rPr lang="en-US" sz="2400" kern="1200" cap="none" baseline="0" dirty="0" smtClean="0">
                <a:solidFill>
                  <a:schemeClr val="tx1">
                    <a:lumMod val="85000"/>
                    <a:lumOff val="15000"/>
                  </a:schemeClr>
                </a:solidFill>
                <a:effectLst/>
                <a:latin typeface="+mn-lt"/>
                <a:ea typeface="+mn-ea"/>
                <a:cs typeface="+mn-cs"/>
              </a:rPr>
              <a:t> </a:t>
            </a:r>
            <a:r>
              <a:rPr lang="en-US" sz="5100" kern="1200" cap="none" baseline="0" dirty="0" smtClean="0">
                <a:solidFill>
                  <a:schemeClr val="tx1">
                    <a:lumMod val="85000"/>
                    <a:lumOff val="15000"/>
                  </a:schemeClr>
                </a:solidFill>
                <a:effectLst/>
              </a:rPr>
              <a:t>7/8” vinyl</a:t>
            </a:r>
            <a:r>
              <a:rPr lang="en-US" sz="5100" dirty="0"/>
              <a:t>-</a:t>
            </a:r>
            <a:r>
              <a:rPr lang="en-US" sz="5100" kern="1200" cap="none" dirty="0" smtClean="0">
                <a:solidFill>
                  <a:schemeClr val="tx1">
                    <a:lumMod val="85000"/>
                    <a:lumOff val="15000"/>
                  </a:schemeClr>
                </a:solidFill>
                <a:effectLst/>
              </a:rPr>
              <a:t>coated</a:t>
            </a:r>
            <a:r>
              <a:rPr lang="en-US" sz="5100" kern="1200" cap="none" baseline="0" dirty="0" smtClean="0">
                <a:solidFill>
                  <a:schemeClr val="tx1">
                    <a:lumMod val="85000"/>
                    <a:lumOff val="15000"/>
                  </a:schemeClr>
                </a:solidFill>
                <a:effectLst/>
              </a:rPr>
              <a:t> ceiling hooks</a:t>
            </a:r>
            <a:r>
              <a:rPr lang="en-US" sz="2400" kern="1200" cap="none" baseline="0" dirty="0" smtClean="0">
                <a:solidFill>
                  <a:schemeClr val="tx1">
                    <a:lumMod val="85000"/>
                    <a:lumOff val="15000"/>
                  </a:schemeClr>
                </a:solidFill>
                <a:effectLst/>
                <a:latin typeface="+mn-lt"/>
                <a:ea typeface="+mn-ea"/>
                <a:cs typeface="+mn-cs"/>
              </a:rPr>
              <a:t> from </a:t>
            </a:r>
            <a:r>
              <a:rPr lang="en-US" sz="5100" kern="1200" cap="none" baseline="0" dirty="0" smtClean="0">
                <a:solidFill>
                  <a:schemeClr val="tx1">
                    <a:lumMod val="85000"/>
                    <a:lumOff val="15000"/>
                  </a:schemeClr>
                </a:solidFill>
                <a:effectLst/>
                <a:latin typeface="+mn-lt"/>
                <a:ea typeface="+mn-ea"/>
                <a:cs typeface="+mn-cs"/>
              </a:rPr>
              <a:t>Arrow Hardware</a:t>
            </a:r>
            <a:r>
              <a:rPr lang="en-US" sz="2400" kern="1200" cap="none" baseline="0" dirty="0" smtClean="0">
                <a:solidFill>
                  <a:schemeClr val="tx1">
                    <a:lumMod val="85000"/>
                    <a:lumOff val="15000"/>
                  </a:schemeClr>
                </a:solidFill>
                <a:effectLst/>
                <a:latin typeface="+mn-lt"/>
                <a:ea typeface="+mn-ea"/>
                <a:cs typeface="+mn-cs"/>
              </a:rPr>
              <a:t> through </a:t>
            </a:r>
            <a:r>
              <a:rPr lang="en-US" sz="5100" kern="1200" cap="none" baseline="0" dirty="0" smtClean="0">
                <a:solidFill>
                  <a:schemeClr val="tx1">
                    <a:lumMod val="85000"/>
                    <a:lumOff val="15000"/>
                  </a:schemeClr>
                </a:solidFill>
                <a:effectLst/>
                <a:latin typeface="+mn-lt"/>
                <a:ea typeface="+mn-ea"/>
                <a:cs typeface="+mn-cs"/>
              </a:rPr>
              <a:t>Amazon.com</a:t>
            </a:r>
            <a:r>
              <a:rPr lang="en-US" sz="2400" kern="1200" cap="none" baseline="0" dirty="0" smtClean="0">
                <a:solidFill>
                  <a:schemeClr val="tx1">
                    <a:lumMod val="85000"/>
                    <a:lumOff val="15000"/>
                  </a:schemeClr>
                </a:solidFill>
                <a:effectLst/>
                <a:latin typeface="+mn-lt"/>
                <a:ea typeface="+mn-ea"/>
                <a:cs typeface="+mn-cs"/>
              </a:rPr>
              <a:t>.</a:t>
            </a:r>
          </a:p>
          <a:p>
            <a:r>
              <a:rPr lang="en-US" dirty="0" smtClean="0"/>
              <a:t>These hooks</a:t>
            </a:r>
            <a:r>
              <a:rPr lang="en-US" sz="2400" kern="1200" cap="none" baseline="0" dirty="0" smtClean="0">
                <a:solidFill>
                  <a:schemeClr val="tx1">
                    <a:lumMod val="85000"/>
                    <a:lumOff val="15000"/>
                  </a:schemeClr>
                </a:solidFill>
                <a:effectLst/>
                <a:latin typeface="+mn-lt"/>
                <a:ea typeface="+mn-ea"/>
                <a:cs typeface="+mn-cs"/>
              </a:rPr>
              <a:t> are about the right size to hold each winding separately. They </a:t>
            </a:r>
            <a:r>
              <a:rPr lang="en-US" dirty="0"/>
              <a:t>can also be </a:t>
            </a:r>
            <a:r>
              <a:rPr lang="en-US" sz="2400" kern="1200" cap="none" baseline="0" dirty="0" smtClean="0">
                <a:solidFill>
                  <a:schemeClr val="tx1">
                    <a:lumMod val="85000"/>
                    <a:lumOff val="15000"/>
                  </a:schemeClr>
                </a:solidFill>
                <a:effectLst/>
                <a:latin typeface="+mn-lt"/>
                <a:ea typeface="+mn-ea"/>
                <a:cs typeface="+mn-cs"/>
              </a:rPr>
              <a:t>turned as needed to conform to the S</a:t>
            </a:r>
            <a:r>
              <a:rPr lang="en-US" sz="2400" kern="1200" cap="none" dirty="0" smtClean="0">
                <a:solidFill>
                  <a:schemeClr val="tx1">
                    <a:lumMod val="85000"/>
                    <a:lumOff val="15000"/>
                  </a:schemeClr>
                </a:solidFill>
                <a:effectLst/>
                <a:latin typeface="+mn-lt"/>
                <a:ea typeface="+mn-ea"/>
                <a:cs typeface="+mn-cs"/>
              </a:rPr>
              <a:t> curves</a:t>
            </a:r>
            <a:r>
              <a:rPr lang="en-US" sz="2400" kern="1200" cap="none" baseline="0" dirty="0" smtClean="0">
                <a:solidFill>
                  <a:schemeClr val="tx1">
                    <a:lumMod val="85000"/>
                    <a:lumOff val="15000"/>
                  </a:schemeClr>
                </a:solidFill>
                <a:effectLst/>
                <a:latin typeface="+mn-lt"/>
                <a:ea typeface="+mn-ea"/>
                <a:cs typeface="+mn-cs"/>
              </a:rPr>
              <a:t> of the S.H.O. coils.</a:t>
            </a:r>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68</a:t>
            </a:fld>
            <a:endParaRPr lang="en-US" dirty="0"/>
          </a:p>
        </p:txBody>
      </p:sp>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426" y="4139074"/>
            <a:ext cx="1673352" cy="167335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6200000">
            <a:off x="6569072" y="2847013"/>
            <a:ext cx="1644877" cy="939244"/>
          </a:xfrm>
          <a:prstGeom prst="rect">
            <a:avLst/>
          </a:prstGeom>
          <a:solidFill>
            <a:schemeClr val="accent3">
              <a:lumMod val="75000"/>
            </a:schemeClr>
          </a:solidFill>
        </p:spPr>
      </p:pic>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87781" y="4139074"/>
            <a:ext cx="1673352" cy="1673352"/>
          </a:xfrm>
        </p:spPr>
      </p:pic>
    </p:spTree>
    <p:extLst>
      <p:ext uri="{BB962C8B-B14F-4D97-AF65-F5344CB8AC3E}">
        <p14:creationId xmlns:p14="http://schemas.microsoft.com/office/powerpoint/2010/main" val="287817761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Wood Panels</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Disassembly)</a:t>
            </a:r>
            <a:endParaRPr lang="en-US" dirty="0"/>
          </a:p>
        </p:txBody>
      </p:sp>
      <p:sp>
        <p:nvSpPr>
          <p:cNvPr id="3" name="Content Placeholder 2"/>
          <p:cNvSpPr>
            <a:spLocks noGrp="1"/>
          </p:cNvSpPr>
          <p:nvPr>
            <p:ph sz="half" idx="1"/>
          </p:nvPr>
        </p:nvSpPr>
        <p:spPr/>
        <p:txBody>
          <a:bodyPr>
            <a:normAutofit/>
          </a:bodyPr>
          <a:lstStyle/>
          <a:p>
            <a:pPr rtl="0" eaLnBrk="1" latinLnBrk="0" hangingPunct="1"/>
            <a:r>
              <a:rPr lang="en-US" sz="2400" kern="1200" cap="none" dirty="0" smtClean="0">
                <a:solidFill>
                  <a:schemeClr val="tx1">
                    <a:lumMod val="85000"/>
                    <a:lumOff val="15000"/>
                  </a:schemeClr>
                </a:solidFill>
                <a:effectLst/>
                <a:latin typeface="+mn-lt"/>
                <a:ea typeface="+mn-ea"/>
                <a:cs typeface="+mn-cs"/>
              </a:rPr>
              <a:t>Before I can</a:t>
            </a:r>
            <a:r>
              <a:rPr lang="en-US" sz="2400" kern="1200" cap="none" baseline="0" dirty="0" smtClean="0">
                <a:solidFill>
                  <a:schemeClr val="tx1">
                    <a:lumMod val="85000"/>
                    <a:lumOff val="15000"/>
                  </a:schemeClr>
                </a:solidFill>
                <a:effectLst/>
                <a:latin typeface="+mn-lt"/>
                <a:ea typeface="+mn-ea"/>
                <a:cs typeface="+mn-cs"/>
              </a:rPr>
              <a:t> drill pilot holes onto the wood panels for</a:t>
            </a:r>
            <a:r>
              <a:rPr lang="en-US" sz="2400" kern="1200" cap="none" dirty="0" smtClean="0">
                <a:solidFill>
                  <a:schemeClr val="tx1">
                    <a:lumMod val="85000"/>
                    <a:lumOff val="15000"/>
                  </a:schemeClr>
                </a:solidFill>
                <a:effectLst/>
                <a:latin typeface="+mn-lt"/>
                <a:ea typeface="+mn-ea"/>
                <a:cs typeface="+mn-cs"/>
              </a:rPr>
              <a:t> the ceiling hooks</a:t>
            </a:r>
            <a:r>
              <a:rPr lang="en-US" sz="2400" kern="1200" cap="none" baseline="0" dirty="0" smtClean="0">
                <a:solidFill>
                  <a:schemeClr val="tx1">
                    <a:lumMod val="85000"/>
                    <a:lumOff val="15000"/>
                  </a:schemeClr>
                </a:solidFill>
                <a:effectLst/>
                <a:latin typeface="+mn-lt"/>
                <a:ea typeface="+mn-ea"/>
                <a:cs typeface="+mn-cs"/>
              </a:rPr>
              <a:t>, I must uns</a:t>
            </a:r>
            <a:r>
              <a:rPr lang="en-US" dirty="0" smtClean="0"/>
              <a:t>crew the hinges from the wood panels, set aside the wood base blocks, and then pull out the panels off the bearings.</a:t>
            </a:r>
            <a:endParaRPr lang="en-US" sz="2400" dirty="0">
              <a:effectLst/>
            </a:endParaRP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14425" y="2487167"/>
            <a:ext cx="3335969" cy="3335969"/>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69</a:t>
            </a:fld>
            <a:endParaRPr lang="en-US" dirty="0"/>
          </a:p>
        </p:txBody>
      </p:sp>
      <p:pic>
        <p:nvPicPr>
          <p:cNvPr id="11" name="Content Placeholder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50970" y="3152168"/>
            <a:ext cx="2062879" cy="2005965"/>
          </a:xfrm>
          <a:prstGeom prst="rect">
            <a:avLst/>
          </a:prstGeom>
        </p:spPr>
      </p:pic>
    </p:spTree>
    <p:extLst>
      <p:ext uri="{BB962C8B-B14F-4D97-AF65-F5344CB8AC3E}">
        <p14:creationId xmlns:p14="http://schemas.microsoft.com/office/powerpoint/2010/main" val="109365256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200 Milliamp</a:t>
            </a:r>
            <a:r>
              <a:rPr lang="en-US" baseline="0" dirty="0" smtClean="0"/>
              <a:t> </a:t>
            </a:r>
            <a:r>
              <a:rPr lang="en-US" dirty="0" smtClean="0"/>
              <a:t>Fuses</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fontScale="92500"/>
          </a:bodyPr>
          <a:lstStyle/>
          <a:p>
            <a:r>
              <a:rPr lang="en-US" dirty="0" smtClean="0"/>
              <a:t>For 200 mA protection, I purchased a </a:t>
            </a:r>
            <a:r>
              <a:rPr lang="en-US" sz="3500" dirty="0" smtClean="0"/>
              <a:t>5-pack</a:t>
            </a:r>
            <a:r>
              <a:rPr lang="en-US" dirty="0" smtClean="0"/>
              <a:t> of </a:t>
            </a:r>
            <a:r>
              <a:rPr lang="en-US" sz="3500" dirty="0" smtClean="0"/>
              <a:t>Bussmann </a:t>
            </a:r>
            <a:r>
              <a:rPr lang="en-US" sz="3500" dirty="0"/>
              <a:t>GMA 200mA Fast-Blow </a:t>
            </a:r>
            <a:r>
              <a:rPr lang="en-US" sz="3500" dirty="0" smtClean="0"/>
              <a:t>Fuses </a:t>
            </a:r>
            <a:r>
              <a:rPr lang="en-US" dirty="0" smtClean="0"/>
              <a:t>from </a:t>
            </a:r>
            <a:r>
              <a:rPr lang="en-US" sz="3500" dirty="0" smtClean="0"/>
              <a:t>Divine Lighting</a:t>
            </a:r>
            <a:r>
              <a:rPr lang="en-US" dirty="0" smtClean="0"/>
              <a:t> via </a:t>
            </a:r>
            <a:r>
              <a:rPr lang="en-US" sz="3500" dirty="0" smtClean="0"/>
              <a:t>Amazon.com</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487168"/>
            <a:ext cx="3336925" cy="2816364"/>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25" y="4550744"/>
            <a:ext cx="3336925" cy="1383712"/>
          </a:xfrm>
          <a:prstGeom prst="rect">
            <a:avLst/>
          </a:prstGeom>
        </p:spPr>
      </p:pic>
    </p:spTree>
    <p:extLst>
      <p:ext uri="{BB962C8B-B14F-4D97-AF65-F5344CB8AC3E}">
        <p14:creationId xmlns:p14="http://schemas.microsoft.com/office/powerpoint/2010/main" val="108535944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Ceiling</a:t>
            </a:r>
            <a:r>
              <a:rPr lang="en-US" baseline="0" dirty="0" smtClean="0"/>
              <a:t> hooks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Assembly)</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solidFill>
                  <a:srgbClr val="000000"/>
                </a:solidFill>
                <a:latin typeface="Garamond" charset="0"/>
              </a:rPr>
              <a:t>To drill pilot holes for the ceiling hooks,</a:t>
            </a:r>
            <a:r>
              <a:rPr lang="en-US" baseline="0" dirty="0" smtClean="0">
                <a:solidFill>
                  <a:srgbClr val="000000"/>
                </a:solidFill>
                <a:latin typeface="Garamond" charset="0"/>
              </a:rPr>
              <a:t> I will again use the </a:t>
            </a:r>
            <a:r>
              <a:rPr lang="en-US" sz="3500" dirty="0">
                <a:solidFill>
                  <a:srgbClr val="000000"/>
                </a:solidFill>
                <a:latin typeface="Garamond" charset="0"/>
              </a:rPr>
              <a:t>18 Volt Cordless 3/8 in. Drill</a:t>
            </a:r>
            <a:r>
              <a:rPr lang="en-US" dirty="0">
                <a:solidFill>
                  <a:srgbClr val="000000"/>
                </a:solidFill>
                <a:latin typeface="Garamond" charset="0"/>
              </a:rPr>
              <a:t> by </a:t>
            </a:r>
            <a:r>
              <a:rPr lang="en-US" sz="3500" dirty="0">
                <a:solidFill>
                  <a:srgbClr val="000000"/>
                </a:solidFill>
                <a:latin typeface="Garamond" charset="0"/>
              </a:rPr>
              <a:t>Drill Master</a:t>
            </a:r>
            <a:r>
              <a:rPr lang="en-US" dirty="0">
                <a:solidFill>
                  <a:srgbClr val="000000"/>
                </a:solidFill>
                <a:latin typeface="Garamond" charset="0"/>
              </a:rPr>
              <a:t> </a:t>
            </a:r>
            <a:r>
              <a:rPr lang="en-US" dirty="0" smtClean="0">
                <a:solidFill>
                  <a:srgbClr val="000000"/>
                </a:solidFill>
                <a:latin typeface="Garamond" charset="0"/>
              </a:rPr>
              <a:t>that I purchased inside a </a:t>
            </a:r>
            <a:r>
              <a:rPr lang="en-US" sz="3500" dirty="0" smtClean="0">
                <a:solidFill>
                  <a:srgbClr val="000000"/>
                </a:solidFill>
                <a:latin typeface="Garamond" charset="0"/>
              </a:rPr>
              <a:t>Harbor Freight Tools store</a:t>
            </a:r>
            <a:r>
              <a:rPr lang="en-US" baseline="0" dirty="0" smtClean="0">
                <a:solidFill>
                  <a:srgbClr val="000000"/>
                </a:solidFill>
                <a:latin typeface="Garamond" charset="0"/>
              </a:rPr>
              <a:t>.</a:t>
            </a:r>
            <a:endParaRPr lang="en-US" dirty="0">
              <a:solidFill>
                <a:srgbClr val="000000"/>
              </a:solidFill>
              <a:latin typeface="Garamond" charset="0"/>
            </a:endParaRPr>
          </a:p>
        </p:txBody>
      </p:sp>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838275" y="2487167"/>
            <a:ext cx="2810299" cy="3444883"/>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70</a:t>
            </a:fld>
            <a:endParaRPr lang="en-US" dirty="0"/>
          </a:p>
        </p:txBody>
      </p:sp>
    </p:spTree>
    <p:extLst>
      <p:ext uri="{BB962C8B-B14F-4D97-AF65-F5344CB8AC3E}">
        <p14:creationId xmlns:p14="http://schemas.microsoft.com/office/powerpoint/2010/main" val="259257348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Bundle Diameter</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Compatibility)</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a:t>Each </a:t>
            </a:r>
            <a:r>
              <a:rPr lang="en-US" dirty="0" smtClean="0"/>
              <a:t>of the two S.H.O</a:t>
            </a:r>
            <a:r>
              <a:rPr lang="en-US" dirty="0"/>
              <a:t>. </a:t>
            </a:r>
            <a:r>
              <a:rPr lang="en-US" dirty="0" smtClean="0"/>
              <a:t>Coils </a:t>
            </a:r>
            <a:r>
              <a:rPr lang="en-US" dirty="0"/>
              <a:t>should have a bundled </a:t>
            </a:r>
            <a:r>
              <a:rPr lang="en-US" dirty="0" smtClean="0"/>
              <a:t>cross-section </a:t>
            </a:r>
            <a:r>
              <a:rPr lang="en-US" dirty="0"/>
              <a:t>of about </a:t>
            </a:r>
            <a:r>
              <a:rPr lang="en-US" dirty="0" smtClean="0"/>
              <a:t>3/8” </a:t>
            </a:r>
            <a:r>
              <a:rPr lang="en-US" dirty="0"/>
              <a:t>inch (or </a:t>
            </a:r>
            <a:r>
              <a:rPr lang="en-US" dirty="0" smtClean="0"/>
              <a:t>10 mm</a:t>
            </a:r>
            <a:r>
              <a:rPr lang="en-US" dirty="0"/>
              <a:t>) in diameter consisting of approximately </a:t>
            </a:r>
            <a:r>
              <a:rPr lang="en-US" dirty="0" smtClean="0"/>
              <a:t>22 </a:t>
            </a:r>
            <a:r>
              <a:rPr lang="en-US" dirty="0"/>
              <a:t>turns of 12 American Wire Gauge (or 2 </a:t>
            </a:r>
            <a:r>
              <a:rPr lang="en-US" dirty="0" smtClean="0"/>
              <a:t>mm diameter) </a:t>
            </a:r>
            <a:r>
              <a:rPr lang="en-US" dirty="0"/>
              <a:t>wire</a:t>
            </a:r>
            <a:r>
              <a:rPr lang="en-US" dirty="0" smtClean="0"/>
              <a:t>.</a:t>
            </a:r>
          </a:p>
          <a:p>
            <a:r>
              <a:rPr lang="en-US" dirty="0" smtClean="0"/>
              <a:t>The openings in the ceiling hooks are 1/3” (or 8 mm) across. Therefore, the coils will be securely held into place by the hooks.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71</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89440" y="3927889"/>
            <a:ext cx="904876" cy="516695"/>
          </a:xfrm>
          <a:prstGeom prst="rect">
            <a:avLst/>
          </a:prstGeom>
          <a:noFill/>
        </p:spPr>
      </p:pic>
    </p:spTree>
    <p:extLst>
      <p:ext uri="{BB962C8B-B14F-4D97-AF65-F5344CB8AC3E}">
        <p14:creationId xmlns:p14="http://schemas.microsoft.com/office/powerpoint/2010/main" val="133224888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650" y="2487168"/>
            <a:ext cx="1631950" cy="1631950"/>
          </a:xfrm>
          <a:prstGeom prst="rect">
            <a:avLst/>
          </a:prstGeom>
        </p:spPr>
      </p:pic>
      <p:sp>
        <p:nvSpPr>
          <p:cNvPr id="2" name="Title 1"/>
          <p:cNvSpPr>
            <a:spLocks noGrp="1"/>
          </p:cNvSpPr>
          <p:nvPr>
            <p:ph type="title"/>
          </p:nvPr>
        </p:nvSpPr>
        <p:spPr/>
        <p:txBody>
          <a:bodyPr>
            <a:normAutofit fontScale="90000"/>
          </a:bodyPr>
          <a:lstStyle/>
          <a:p>
            <a:r>
              <a:rPr lang="en-US" baseline="0" dirty="0" smtClean="0"/>
              <a:t>Electrical Tape</a:t>
            </a:r>
            <a:br>
              <a:rPr lang="en-US" baseline="0" dirty="0" smtClean="0"/>
            </a:br>
            <a:r>
              <a:rPr lang="en-US" baseline="0" dirty="0" smtClean="0"/>
              <a:t>(Parts</a:t>
            </a:r>
            <a:r>
              <a:rPr lang="en-US" sz="4000" kern="1200" cap="none" baseline="0" dirty="0" smtClean="0">
                <a:ln w="3175" cmpd="sng">
                  <a:noFill/>
                </a:ln>
                <a:solidFill>
                  <a:schemeClr val="tx1">
                    <a:lumMod val="85000"/>
                    <a:lumOff val="15000"/>
                  </a:schemeClr>
                </a:solidFill>
                <a:effectLst/>
                <a:latin typeface="+mj-lt"/>
                <a:ea typeface="+mj-ea"/>
                <a:cs typeface="+mj-cs"/>
              </a:rPr>
              <a:t>)</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To provide an additional</a:t>
            </a:r>
            <a:r>
              <a:rPr lang="en-US" baseline="0" dirty="0" smtClean="0"/>
              <a:t> electrical barrier and thermal protection between the windings and the hooks, I will be </a:t>
            </a:r>
            <a:r>
              <a:rPr lang="en-US" dirty="0"/>
              <a:t>using </a:t>
            </a:r>
            <a:r>
              <a:rPr lang="en-US" sz="3800" dirty="0"/>
              <a:t>Scotch Professional Grade </a:t>
            </a:r>
            <a:r>
              <a:rPr lang="en-US" sz="3800" dirty="0" smtClean="0"/>
              <a:t>35 Red Vinyl </a:t>
            </a:r>
            <a:r>
              <a:rPr lang="en-US" sz="3800" dirty="0"/>
              <a:t>Electrical </a:t>
            </a:r>
            <a:r>
              <a:rPr lang="en-US" sz="3800" dirty="0" smtClean="0"/>
              <a:t>Tape</a:t>
            </a:r>
            <a:r>
              <a:rPr lang="en-US" dirty="0" smtClean="0"/>
              <a:t> that I purchased at </a:t>
            </a:r>
            <a:r>
              <a:rPr lang="en-US" sz="3800" dirty="0" smtClean="0"/>
              <a:t>Lowe’s</a:t>
            </a:r>
            <a:r>
              <a:rPr lang="en-US" dirty="0" smtClean="0"/>
              <a:t>.</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59275" y="3219450"/>
            <a:ext cx="2918171" cy="2918171"/>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72</a:t>
            </a:fld>
            <a:endParaRPr lang="en-US"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50074" y="3602423"/>
            <a:ext cx="904876" cy="516695"/>
          </a:xfrm>
          <a:prstGeom prst="rect">
            <a:avLst/>
          </a:prstGeom>
          <a:noFill/>
        </p:spPr>
      </p:pic>
    </p:spTree>
    <p:extLst>
      <p:ext uri="{BB962C8B-B14F-4D97-AF65-F5344CB8AC3E}">
        <p14:creationId xmlns:p14="http://schemas.microsoft.com/office/powerpoint/2010/main" val="6144865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Drill Bits</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Phase 3 Tools)</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smtClean="0">
                <a:solidFill>
                  <a:srgbClr val="000000"/>
                </a:solidFill>
                <a:latin typeface="Garamond" charset="0"/>
              </a:rPr>
              <a:t>I have purchased a set of </a:t>
            </a:r>
            <a:r>
              <a:rPr lang="en-US" sz="4600" dirty="0" smtClean="0">
                <a:solidFill>
                  <a:srgbClr val="000000"/>
                </a:solidFill>
                <a:latin typeface="Garamond" charset="0"/>
              </a:rPr>
              <a:t>7/64 in. Titanium Nitride High Speed Steel Drill Bits</a:t>
            </a:r>
            <a:r>
              <a:rPr lang="en-US" dirty="0" smtClean="0">
                <a:solidFill>
                  <a:srgbClr val="000000"/>
                </a:solidFill>
                <a:latin typeface="Garamond" charset="0"/>
              </a:rPr>
              <a:t> by </a:t>
            </a:r>
            <a:r>
              <a:rPr lang="en-US" sz="4600" dirty="0" smtClean="0">
                <a:solidFill>
                  <a:srgbClr val="000000"/>
                </a:solidFill>
                <a:latin typeface="Garamond" charset="0"/>
              </a:rPr>
              <a:t>Warrior</a:t>
            </a:r>
            <a:r>
              <a:rPr lang="en-US" dirty="0" smtClean="0">
                <a:solidFill>
                  <a:srgbClr val="000000"/>
                </a:solidFill>
                <a:latin typeface="Garamond" charset="0"/>
              </a:rPr>
              <a:t> from </a:t>
            </a:r>
            <a:r>
              <a:rPr lang="en-US" sz="4600" dirty="0" smtClean="0">
                <a:solidFill>
                  <a:srgbClr val="000000"/>
                </a:solidFill>
                <a:latin typeface="Garamond" charset="0"/>
              </a:rPr>
              <a:t>Harbor Freight Tools</a:t>
            </a:r>
            <a:r>
              <a:rPr lang="en-US" dirty="0" smtClean="0">
                <a:solidFill>
                  <a:srgbClr val="000000"/>
                </a:solidFill>
                <a:latin typeface="Garamond" charset="0"/>
              </a:rPr>
              <a:t>.</a:t>
            </a:r>
          </a:p>
          <a:p>
            <a:r>
              <a:rPr lang="en-US" dirty="0" smtClean="0">
                <a:solidFill>
                  <a:srgbClr val="000000"/>
                </a:solidFill>
                <a:latin typeface="Garamond" charset="0"/>
              </a:rPr>
              <a:t>These will allow to me drill pilot holes into the wood panels for the ceiling hooks.</a:t>
            </a: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73</a:t>
            </a:fld>
            <a:endParaRPr lang="en-US" dirty="0"/>
          </a:p>
        </p:txBody>
      </p:sp>
    </p:spTree>
    <p:extLst>
      <p:ext uri="{BB962C8B-B14F-4D97-AF65-F5344CB8AC3E}">
        <p14:creationId xmlns:p14="http://schemas.microsoft.com/office/powerpoint/2010/main" val="362580298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ChangeAspect="1"/>
          </p:cNvPicPr>
          <p:nvPr/>
        </p:nvPicPr>
        <p:blipFill rotWithShape="1">
          <a:blip r:embed="rId3">
            <a:extLst>
              <a:ext uri="{28A0092B-C50C-407E-A947-70E740481C1C}">
                <a14:useLocalDpi xmlns:a14="http://schemas.microsoft.com/office/drawing/2010/main" val="0"/>
              </a:ext>
            </a:extLst>
          </a:blip>
          <a:srcRect r="-2"/>
          <a:stretch/>
        </p:blipFill>
        <p:spPr>
          <a:xfrm>
            <a:off x="4514426" y="2494197"/>
            <a:ext cx="2572174" cy="1905812"/>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baseline="0" dirty="0" smtClean="0">
                <a:effectLst/>
              </a:rPr>
              <a:t>S.H.O. Coils</a:t>
            </a:r>
            <a:br>
              <a:rPr lang="en-US" baseline="0" dirty="0" smtClean="0">
                <a:effectLst/>
              </a:rPr>
            </a:br>
            <a:r>
              <a:rPr lang="en-US" baseline="0"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Assembly)</a:t>
            </a:r>
            <a:endParaRPr lang="en-US" dirty="0" smtClean="0">
              <a:effectLst/>
            </a:endParaRPr>
          </a:p>
        </p:txBody>
      </p:sp>
      <p:sp>
        <p:nvSpPr>
          <p:cNvPr id="3" name="Content Placeholder 2"/>
          <p:cNvSpPr>
            <a:spLocks noGrp="1"/>
          </p:cNvSpPr>
          <p:nvPr>
            <p:ph sz="half" idx="1"/>
          </p:nvPr>
        </p:nvSpPr>
        <p:spPr/>
        <p:txBody>
          <a:bodyPr>
            <a:normAutofit fontScale="92500" lnSpcReduction="10000"/>
          </a:bodyPr>
          <a:lstStyle/>
          <a:p>
            <a:r>
              <a:rPr lang="en-US" sz="2400" kern="1200" cap="none" baseline="0" dirty="0" smtClean="0">
                <a:solidFill>
                  <a:schemeClr val="tx1">
                    <a:lumMod val="85000"/>
                    <a:lumOff val="15000"/>
                  </a:schemeClr>
                </a:solidFill>
                <a:effectLst/>
                <a:latin typeface="+mn-lt"/>
                <a:ea typeface="+mn-ea"/>
                <a:cs typeface="+mn-cs"/>
              </a:rPr>
              <a:t>After I make the S.H.O coils and install the ceiling </a:t>
            </a:r>
            <a:r>
              <a:rPr lang="en-US" dirty="0" smtClean="0"/>
              <a:t>hooks, I will slide the wood panels back on the bearings, and then screw them back onto the base hinges.</a:t>
            </a:r>
          </a:p>
          <a:p>
            <a:r>
              <a:rPr lang="en-US" dirty="0" smtClean="0"/>
              <a:t>Then I will insert the S.H.O. Coils into the ceiling hooks.</a:t>
            </a:r>
            <a:endParaRPr lang="en-US" sz="2400" kern="1200" cap="none" baseline="0" dirty="0" smtClean="0">
              <a:solidFill>
                <a:schemeClr val="tx1">
                  <a:lumMod val="85000"/>
                  <a:lumOff val="15000"/>
                </a:schemeClr>
              </a:solidFill>
              <a:effectLst/>
              <a:latin typeface="+mn-lt"/>
              <a:ea typeface="+mn-ea"/>
              <a:cs typeface="+mn-cs"/>
            </a:endParaRPr>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74</a:t>
            </a:fld>
            <a:endParaRPr lang="en-US" dirty="0"/>
          </a:p>
        </p:txBody>
      </p:sp>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426" y="4139074"/>
            <a:ext cx="1673352" cy="167335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6200000">
            <a:off x="6569072" y="2847013"/>
            <a:ext cx="1644877" cy="939244"/>
          </a:xfrm>
          <a:prstGeom prst="rect">
            <a:avLst/>
          </a:prstGeom>
          <a:solidFill>
            <a:schemeClr val="accent3">
              <a:lumMod val="75000"/>
            </a:schemeClr>
          </a:solidFill>
        </p:spPr>
      </p:pic>
      <p:pic>
        <p:nvPicPr>
          <p:cNvPr id="11"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87781" y="4139074"/>
            <a:ext cx="1673352" cy="1673352"/>
          </a:xfrm>
        </p:spPr>
      </p:pic>
    </p:spTree>
    <p:extLst>
      <p:ext uri="{BB962C8B-B14F-4D97-AF65-F5344CB8AC3E}">
        <p14:creationId xmlns:p14="http://schemas.microsoft.com/office/powerpoint/2010/main" val="72967035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t>Wire Connector &amp; Sandpaper</a:t>
            </a:r>
            <a:r>
              <a:rPr lang="en-US" baseline="0" dirty="0" smtClean="0">
                <a:effectLst/>
              </a:rPr>
              <a:t/>
            </a:r>
            <a:br>
              <a:rPr lang="en-US" baseline="0" dirty="0" smtClean="0">
                <a:effectLst/>
              </a:rPr>
            </a:br>
            <a:r>
              <a:rPr lang="en-US" baseline="0" dirty="0" smtClean="0">
                <a:effectLst/>
              </a:rPr>
              <a:t>(</a:t>
            </a:r>
            <a:r>
              <a:rPr lang="en-US" sz="4000" kern="1200" cap="none" dirty="0" smtClean="0">
                <a:ln w="3175" cmpd="sng">
                  <a:noFill/>
                </a:ln>
                <a:solidFill>
                  <a:schemeClr val="tx1">
                    <a:lumMod val="85000"/>
                    <a:lumOff val="15000"/>
                  </a:schemeClr>
                </a:solidFill>
                <a:effectLst/>
                <a:latin typeface="+mj-lt"/>
                <a:ea typeface="+mj-ea"/>
                <a:cs typeface="+mj-cs"/>
              </a:rPr>
              <a:t>Phase 3 Parts &amp; Tools)</a:t>
            </a:r>
            <a:endParaRPr lang="en-US" dirty="0" smtClean="0">
              <a:effectLst/>
            </a:endParaRPr>
          </a:p>
        </p:txBody>
      </p:sp>
      <p:sp>
        <p:nvSpPr>
          <p:cNvPr id="3" name="Content Placeholder 2"/>
          <p:cNvSpPr>
            <a:spLocks noGrp="1"/>
          </p:cNvSpPr>
          <p:nvPr>
            <p:ph sz="half" idx="1"/>
          </p:nvPr>
        </p:nvSpPr>
        <p:spPr/>
        <p:txBody>
          <a:bodyPr>
            <a:normAutofit fontScale="70000" lnSpcReduction="20000"/>
          </a:bodyPr>
          <a:lstStyle/>
          <a:p>
            <a:r>
              <a:rPr lang="en-US" sz="2400" kern="1200" cap="none" baseline="0" dirty="0" smtClean="0">
                <a:solidFill>
                  <a:schemeClr val="tx1">
                    <a:lumMod val="85000"/>
                    <a:lumOff val="15000"/>
                  </a:schemeClr>
                </a:solidFill>
                <a:effectLst/>
                <a:latin typeface="+mn-lt"/>
                <a:ea typeface="+mn-ea"/>
                <a:cs typeface="+mn-cs"/>
              </a:rPr>
              <a:t>In order to connect the coils</a:t>
            </a:r>
            <a:r>
              <a:rPr lang="en-US" sz="2400" kern="1200" cap="none" dirty="0" smtClean="0">
                <a:solidFill>
                  <a:schemeClr val="tx1">
                    <a:lumMod val="85000"/>
                    <a:lumOff val="15000"/>
                  </a:schemeClr>
                </a:solidFill>
                <a:effectLst/>
                <a:latin typeface="+mn-lt"/>
                <a:ea typeface="+mn-ea"/>
                <a:cs typeface="+mn-cs"/>
              </a:rPr>
              <a:t> together in series, I will be </a:t>
            </a:r>
            <a:r>
              <a:rPr lang="en-US" dirty="0"/>
              <a:t>using </a:t>
            </a:r>
            <a:r>
              <a:rPr lang="en-US" sz="4600" dirty="0"/>
              <a:t>Utilitech </a:t>
            </a:r>
            <a:r>
              <a:rPr lang="en-US" sz="4600" dirty="0" smtClean="0"/>
              <a:t>Plastic </a:t>
            </a:r>
            <a:r>
              <a:rPr lang="en-US" sz="4600" dirty="0"/>
              <a:t>Standard Wire </a:t>
            </a:r>
            <a:r>
              <a:rPr lang="en-US" sz="4600" dirty="0" smtClean="0"/>
              <a:t>Connectors </a:t>
            </a:r>
            <a:r>
              <a:rPr lang="en-US" sz="4600" dirty="0"/>
              <a:t>(Item </a:t>
            </a:r>
            <a:r>
              <a:rPr lang="en-US" sz="4600" dirty="0" smtClean="0"/>
              <a:t>no. 48630)</a:t>
            </a:r>
            <a:r>
              <a:rPr lang="en-US" dirty="0" smtClean="0"/>
              <a:t> and</a:t>
            </a:r>
            <a:br>
              <a:rPr lang="en-US" dirty="0" smtClean="0"/>
            </a:br>
            <a:r>
              <a:rPr lang="en-US" sz="4600" dirty="0" smtClean="0"/>
              <a:t>3M </a:t>
            </a:r>
            <a:r>
              <a:rPr lang="en-US" sz="4600" dirty="0"/>
              <a:t>600 Grit </a:t>
            </a:r>
            <a:r>
              <a:rPr lang="en-US" sz="4600" dirty="0" smtClean="0"/>
              <a:t>sandpaper</a:t>
            </a:r>
            <a:r>
              <a:rPr lang="en-US" dirty="0" smtClean="0"/>
              <a:t> from </a:t>
            </a:r>
            <a:r>
              <a:rPr lang="en-US" sz="4600" dirty="0" smtClean="0"/>
              <a:t>Lowe’s</a:t>
            </a:r>
            <a:r>
              <a:rPr lang="en-US" dirty="0" smtClean="0"/>
              <a:t>.</a:t>
            </a:r>
            <a:endParaRPr lang="en-US" sz="2400" kern="1200" cap="none" dirty="0" smtClean="0">
              <a:solidFill>
                <a:schemeClr val="tx1">
                  <a:lumMod val="85000"/>
                  <a:lumOff val="15000"/>
                </a:schemeClr>
              </a:solidFill>
              <a:effectLst/>
              <a:latin typeface="+mn-lt"/>
              <a:ea typeface="+mn-ea"/>
              <a:cs typeface="+mn-cs"/>
            </a:endParaRPr>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75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778" y="2487168"/>
            <a:ext cx="1673352" cy="1673352"/>
          </a:xfrm>
          <a:prstGeom prst="rect">
            <a:avLst/>
          </a:prstGeom>
        </p:spPr>
      </p:pic>
      <p:pic>
        <p:nvPicPr>
          <p:cNvPr id="10"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704" y="2619511"/>
            <a:ext cx="3333750" cy="3333750"/>
          </a:xfrm>
          <a:prstGeom prst="rect">
            <a:avLst/>
          </a:prstGeom>
        </p:spPr>
      </p:pic>
      <p:pic>
        <p:nvPicPr>
          <p:cNvPr id="9"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7781" y="4139074"/>
            <a:ext cx="1673352" cy="1673352"/>
          </a:xfrm>
          <a:prstGeom prst="rect">
            <a:avLst/>
          </a:prstGeom>
        </p:spPr>
      </p:pic>
    </p:spTree>
    <p:extLst>
      <p:ext uri="{BB962C8B-B14F-4D97-AF65-F5344CB8AC3E}">
        <p14:creationId xmlns:p14="http://schemas.microsoft.com/office/powerpoint/2010/main" val="204158367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dirty="0" smtClean="0">
                <a:effectLst/>
              </a:rPr>
              <a:t>In</a:t>
            </a:r>
            <a:r>
              <a:rPr lang="en-US" baseline="0" dirty="0" smtClean="0">
                <a:effectLst/>
              </a:rPr>
              <a:t> </a:t>
            </a:r>
            <a:r>
              <a:rPr lang="en-US" dirty="0" smtClean="0">
                <a:effectLst/>
              </a:rPr>
              <a:t>Phase 4…</a:t>
            </a:r>
          </a:p>
        </p:txBody>
      </p:sp>
      <p:sp>
        <p:nvSpPr>
          <p:cNvPr id="3" name="Content Placeholder 2"/>
          <p:cNvSpPr>
            <a:spLocks noGrp="1"/>
          </p:cNvSpPr>
          <p:nvPr>
            <p:ph idx="1"/>
          </p:nvPr>
        </p:nvSpPr>
        <p:spPr/>
        <p:txBody>
          <a:bodyPr>
            <a:normAutofit fontScale="92500" lnSpcReduction="20000"/>
          </a:bodyPr>
          <a:lstStyle/>
          <a:p>
            <a:r>
              <a:rPr lang="en-US" dirty="0"/>
              <a:t>First </a:t>
            </a:r>
            <a:r>
              <a:rPr lang="en-US" dirty="0" smtClean="0"/>
              <a:t>on the list is </a:t>
            </a:r>
            <a:r>
              <a:rPr lang="en-US" dirty="0"/>
              <a:t>to </a:t>
            </a:r>
            <a:r>
              <a:rPr lang="en-US" sz="3500" dirty="0"/>
              <a:t>show</a:t>
            </a:r>
            <a:r>
              <a:rPr lang="en-US" dirty="0"/>
              <a:t> that there are no hidden batteries inside the wood pieces.</a:t>
            </a:r>
          </a:p>
          <a:p>
            <a:r>
              <a:rPr lang="en-US" dirty="0" smtClean="0"/>
              <a:t>Second is </a:t>
            </a:r>
            <a:r>
              <a:rPr lang="en-US" dirty="0"/>
              <a:t>to </a:t>
            </a:r>
            <a:r>
              <a:rPr lang="en-US" dirty="0" smtClean="0"/>
              <a:t>pre-drill and screw on </a:t>
            </a:r>
            <a:r>
              <a:rPr lang="en-US" dirty="0"/>
              <a:t>additional wood pieces for added </a:t>
            </a:r>
            <a:r>
              <a:rPr lang="en-US" sz="3500" dirty="0"/>
              <a:t>structural </a:t>
            </a:r>
            <a:r>
              <a:rPr lang="en-US" sz="3500" dirty="0" smtClean="0"/>
              <a:t>rigidity</a:t>
            </a:r>
            <a:r>
              <a:rPr lang="en-US" dirty="0" smtClean="0"/>
              <a:t>.</a:t>
            </a:r>
          </a:p>
          <a:p>
            <a:r>
              <a:rPr lang="en-US" dirty="0" smtClean="0"/>
              <a:t>Third is to adhere </a:t>
            </a:r>
            <a:r>
              <a:rPr lang="en-US" sz="3500" dirty="0" smtClean="0"/>
              <a:t>hex nuts</a:t>
            </a:r>
            <a:r>
              <a:rPr lang="en-US" dirty="0" smtClean="0"/>
              <a:t> on the shaft in order to lock the position of the rotor.</a:t>
            </a:r>
            <a:endParaRPr lang="en-US" dirty="0"/>
          </a:p>
          <a:p>
            <a:r>
              <a:rPr lang="en-US" sz="2400" kern="1200" cap="none" dirty="0" smtClean="0">
                <a:solidFill>
                  <a:schemeClr val="tx1">
                    <a:lumMod val="85000"/>
                    <a:lumOff val="15000"/>
                  </a:schemeClr>
                </a:solidFill>
                <a:effectLst/>
                <a:latin typeface="+mn-lt"/>
                <a:ea typeface="+mn-ea"/>
                <a:cs typeface="+mn-cs"/>
              </a:rPr>
              <a:t>Fourth on the list is to install </a:t>
            </a:r>
            <a:r>
              <a:rPr lang="en-US" sz="3500" kern="1200" cap="none" dirty="0" smtClean="0">
                <a:solidFill>
                  <a:schemeClr val="tx1">
                    <a:lumMod val="85000"/>
                    <a:lumOff val="15000"/>
                  </a:schemeClr>
                </a:solidFill>
                <a:effectLst/>
                <a:latin typeface="+mn-lt"/>
                <a:ea typeface="+mn-ea"/>
                <a:cs typeface="+mn-cs"/>
              </a:rPr>
              <a:t>ring connectors</a:t>
            </a:r>
            <a:r>
              <a:rPr lang="en-US" sz="2400" kern="1200" cap="none" dirty="0" smtClean="0">
                <a:solidFill>
                  <a:schemeClr val="tx1">
                    <a:lumMod val="85000"/>
                    <a:lumOff val="15000"/>
                  </a:schemeClr>
                </a:solidFill>
                <a:effectLst/>
                <a:latin typeface="+mn-lt"/>
                <a:ea typeface="+mn-ea"/>
                <a:cs typeface="+mn-cs"/>
              </a:rPr>
              <a:t> onto magnet wires where needed.</a:t>
            </a:r>
            <a:endParaRPr lang="en-US" dirty="0" smtClean="0"/>
          </a:p>
        </p:txBody>
      </p:sp>
      <p:sp>
        <p:nvSpPr>
          <p:cNvPr id="4" name="Slide Number Placeholder 3"/>
          <p:cNvSpPr>
            <a:spLocks noGrp="1"/>
          </p:cNvSpPr>
          <p:nvPr>
            <p:ph type="sldNum" sz="quarter" idx="12"/>
          </p:nvPr>
        </p:nvSpPr>
        <p:spPr>
          <a:xfrm>
            <a:off x="7504953" y="6578600"/>
            <a:ext cx="1639047" cy="279400"/>
          </a:xfrm>
          <a:prstGeom prst="rect">
            <a:avLst/>
          </a:prstGeom>
        </p:spPr>
        <p:txBody>
          <a:bodyPr/>
          <a:lstStyle/>
          <a:p>
            <a:fld id="{E97799C9-84D9-46D2-A11E-BCF8A720529D}" type="slidenum">
              <a:rPr lang="en-US" smtClean="0"/>
              <a:t>76</a:t>
            </a:fld>
            <a:endParaRPr lang="en-US" dirty="0"/>
          </a:p>
        </p:txBody>
      </p:sp>
    </p:spTree>
    <p:extLst>
      <p:ext uri="{BB962C8B-B14F-4D97-AF65-F5344CB8AC3E}">
        <p14:creationId xmlns:p14="http://schemas.microsoft.com/office/powerpoint/2010/main" val="120821896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dirty="0" smtClean="0">
                <a:effectLst/>
              </a:rPr>
              <a:t>In</a:t>
            </a:r>
            <a:r>
              <a:rPr lang="en-US" baseline="0" dirty="0" smtClean="0">
                <a:effectLst/>
              </a:rPr>
              <a:t> </a:t>
            </a:r>
            <a:r>
              <a:rPr lang="en-US" dirty="0" smtClean="0">
                <a:effectLst/>
              </a:rPr>
              <a:t>Phase 4…</a:t>
            </a:r>
          </a:p>
        </p:txBody>
      </p:sp>
      <p:sp>
        <p:nvSpPr>
          <p:cNvPr id="3" name="Content Placeholder 2"/>
          <p:cNvSpPr>
            <a:spLocks noGrp="1"/>
          </p:cNvSpPr>
          <p:nvPr>
            <p:ph idx="1"/>
          </p:nvPr>
        </p:nvSpPr>
        <p:spPr/>
        <p:txBody>
          <a:bodyPr>
            <a:normAutofit fontScale="92500"/>
          </a:bodyPr>
          <a:lstStyle/>
          <a:p>
            <a:r>
              <a:rPr lang="en-US" sz="2400" kern="1200" cap="none" dirty="0" smtClean="0">
                <a:solidFill>
                  <a:schemeClr val="tx1">
                    <a:lumMod val="85000"/>
                    <a:lumOff val="15000"/>
                  </a:schemeClr>
                </a:solidFill>
                <a:effectLst/>
                <a:latin typeface="+mn-lt"/>
                <a:ea typeface="+mn-ea"/>
                <a:cs typeface="+mn-cs"/>
              </a:rPr>
              <a:t>Fifth is to screw the ring connectors on the </a:t>
            </a:r>
            <a:r>
              <a:rPr lang="en-US" sz="3500" kern="1200" cap="none" dirty="0" smtClean="0">
                <a:solidFill>
                  <a:schemeClr val="tx1">
                    <a:lumMod val="85000"/>
                    <a:lumOff val="15000"/>
                  </a:schemeClr>
                </a:solidFill>
                <a:effectLst/>
                <a:latin typeface="+mn-lt"/>
                <a:ea typeface="+mn-ea"/>
                <a:cs typeface="+mn-cs"/>
              </a:rPr>
              <a:t>toggle switch</a:t>
            </a:r>
            <a:r>
              <a:rPr lang="en-US" sz="2400" kern="1200" cap="none" dirty="0" smtClean="0">
                <a:solidFill>
                  <a:schemeClr val="tx1">
                    <a:lumMod val="85000"/>
                    <a:lumOff val="15000"/>
                  </a:schemeClr>
                </a:solidFill>
                <a:effectLst/>
                <a:latin typeface="+mn-lt"/>
                <a:ea typeface="+mn-ea"/>
                <a:cs typeface="+mn-cs"/>
              </a:rPr>
              <a:t> and secure the switch to the base with a mounting adhesive.</a:t>
            </a:r>
          </a:p>
          <a:p>
            <a:r>
              <a:rPr lang="en-US" sz="2400" kern="1200" cap="none" dirty="0" smtClean="0">
                <a:solidFill>
                  <a:schemeClr val="tx1">
                    <a:lumMod val="85000"/>
                    <a:lumOff val="15000"/>
                  </a:schemeClr>
                </a:solidFill>
                <a:effectLst/>
                <a:latin typeface="+mn-lt"/>
                <a:ea typeface="+mn-ea"/>
                <a:cs typeface="+mn-cs"/>
              </a:rPr>
              <a:t>Sixth is to install the </a:t>
            </a:r>
            <a:r>
              <a:rPr lang="en-US" sz="3500" kern="1200" cap="none" dirty="0" smtClean="0">
                <a:solidFill>
                  <a:schemeClr val="tx1">
                    <a:lumMod val="85000"/>
                    <a:lumOff val="15000"/>
                  </a:schemeClr>
                </a:solidFill>
                <a:effectLst/>
                <a:latin typeface="+mn-lt"/>
                <a:ea typeface="+mn-ea"/>
                <a:cs typeface="+mn-cs"/>
              </a:rPr>
              <a:t>fan blades</a:t>
            </a:r>
            <a:r>
              <a:rPr lang="en-US" sz="2400" kern="1200" cap="none" dirty="0" smtClean="0">
                <a:solidFill>
                  <a:schemeClr val="tx1">
                    <a:lumMod val="85000"/>
                    <a:lumOff val="15000"/>
                  </a:schemeClr>
                </a:solidFill>
                <a:effectLst/>
                <a:latin typeface="+mn-lt"/>
                <a:ea typeface="+mn-ea"/>
                <a:cs typeface="+mn-cs"/>
              </a:rPr>
              <a:t> on the shaft.</a:t>
            </a:r>
          </a:p>
          <a:p>
            <a:r>
              <a:rPr lang="en-US" sz="2400" kern="1200" cap="none" dirty="0" smtClean="0">
                <a:solidFill>
                  <a:schemeClr val="tx1">
                    <a:lumMod val="85000"/>
                    <a:lumOff val="15000"/>
                  </a:schemeClr>
                </a:solidFill>
                <a:effectLst/>
                <a:latin typeface="+mn-lt"/>
                <a:ea typeface="+mn-ea"/>
                <a:cs typeface="+mn-cs"/>
              </a:rPr>
              <a:t>Seventh is to </a:t>
            </a:r>
            <a:r>
              <a:rPr lang="en-US" sz="3500" kern="1200" cap="none" dirty="0" smtClean="0">
                <a:solidFill>
                  <a:schemeClr val="tx1">
                    <a:lumMod val="85000"/>
                    <a:lumOff val="15000"/>
                  </a:schemeClr>
                </a:solidFill>
                <a:effectLst/>
                <a:latin typeface="+mn-lt"/>
                <a:ea typeface="+mn-ea"/>
                <a:cs typeface="+mn-cs"/>
              </a:rPr>
              <a:t>run</a:t>
            </a:r>
            <a:r>
              <a:rPr lang="en-US" dirty="0"/>
              <a:t> </a:t>
            </a:r>
            <a:r>
              <a:rPr lang="en-US" dirty="0" smtClean="0"/>
              <a:t>the S.H.O. Drive and measure</a:t>
            </a:r>
            <a:r>
              <a:rPr lang="en-US" sz="2400" kern="1200" cap="none" dirty="0" smtClean="0">
                <a:solidFill>
                  <a:schemeClr val="tx1">
                    <a:lumMod val="85000"/>
                    <a:lumOff val="15000"/>
                  </a:schemeClr>
                </a:solidFill>
                <a:effectLst/>
                <a:latin typeface="+mn-lt"/>
                <a:ea typeface="+mn-ea"/>
                <a:cs typeface="+mn-cs"/>
              </a:rPr>
              <a:t> the resistanc</a:t>
            </a:r>
            <a:r>
              <a:rPr lang="en-US" dirty="0" smtClean="0"/>
              <a:t>e, </a:t>
            </a:r>
            <a:r>
              <a:rPr lang="en-US" sz="2400" kern="1200" cap="none" dirty="0" smtClean="0">
                <a:solidFill>
                  <a:schemeClr val="tx1">
                    <a:lumMod val="85000"/>
                    <a:lumOff val="15000"/>
                  </a:schemeClr>
                </a:solidFill>
                <a:effectLst/>
                <a:latin typeface="+mn-lt"/>
                <a:ea typeface="+mn-ea"/>
                <a:cs typeface="+mn-cs"/>
              </a:rPr>
              <a:t>inductance, as well as the operational ampere current, rotational speed, temperature, and wind speed.</a:t>
            </a:r>
            <a:endParaRPr lang="en-US" dirty="0" smtClean="0"/>
          </a:p>
        </p:txBody>
      </p:sp>
      <p:sp>
        <p:nvSpPr>
          <p:cNvPr id="4" name="Slide Number Placeholder 3"/>
          <p:cNvSpPr>
            <a:spLocks noGrp="1"/>
          </p:cNvSpPr>
          <p:nvPr>
            <p:ph type="sldNum" sz="quarter" idx="12"/>
          </p:nvPr>
        </p:nvSpPr>
        <p:spPr>
          <a:xfrm>
            <a:off x="7504953" y="6578600"/>
            <a:ext cx="1639047" cy="279400"/>
          </a:xfrm>
          <a:prstGeom prst="rect">
            <a:avLst/>
          </a:prstGeom>
        </p:spPr>
        <p:txBody>
          <a:bodyPr/>
          <a:lstStyle/>
          <a:p>
            <a:fld id="{E97799C9-84D9-46D2-A11E-BCF8A720529D}" type="slidenum">
              <a:rPr lang="en-US" smtClean="0"/>
              <a:t>77</a:t>
            </a:fld>
            <a:endParaRPr lang="en-US" dirty="0"/>
          </a:p>
        </p:txBody>
      </p:sp>
    </p:spTree>
    <p:extLst>
      <p:ext uri="{BB962C8B-B14F-4D97-AF65-F5344CB8AC3E}">
        <p14:creationId xmlns:p14="http://schemas.microsoft.com/office/powerpoint/2010/main" val="211500083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6232" y="2651081"/>
            <a:ext cx="3119461" cy="3119461"/>
          </a:xfrm>
          <a:prstGeom prst="rect">
            <a:avLst/>
          </a:prstGeom>
        </p:spPr>
      </p:pic>
      <p:sp>
        <p:nvSpPr>
          <p:cNvPr id="2" name="Title 1"/>
          <p:cNvSpPr>
            <a:spLocks noGrp="1"/>
          </p:cNvSpPr>
          <p:nvPr>
            <p:ph type="title"/>
          </p:nvPr>
        </p:nvSpPr>
        <p:spPr/>
        <p:txBody>
          <a:bodyPr>
            <a:normAutofit fontScale="90000"/>
          </a:bodyPr>
          <a:lstStyle/>
          <a:p>
            <a:r>
              <a:rPr lang="en-US" dirty="0" smtClean="0"/>
              <a:t>Transparency</a:t>
            </a:r>
            <a:br>
              <a:rPr lang="en-US" dirty="0" smtClean="0"/>
            </a:br>
            <a:r>
              <a:rPr lang="en-US" dirty="0"/>
              <a:t>(</a:t>
            </a:r>
            <a:r>
              <a:rPr lang="en-US" dirty="0" smtClean="0"/>
              <a:t>Protocols)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Before I finish assembly and run some tests, to show that there are no hidden batteries inside the structural </a:t>
            </a:r>
            <a:r>
              <a:rPr lang="en-US" dirty="0"/>
              <a:t>wood of the S.H.O. Drive, </a:t>
            </a:r>
            <a:r>
              <a:rPr lang="en-US" dirty="0" smtClean="0"/>
              <a:t>I will remove the wood and use a metal detector to show that there is no hidden battery. Then after that is established, I will reinstall the wood pieces back on.</a:t>
            </a:r>
            <a:endParaRPr lang="en-US" sz="3500" dirty="0"/>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rot="2700000">
            <a:off x="5598634" y="2542349"/>
            <a:ext cx="1074657"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78</a:t>
            </a:fld>
            <a:endParaRPr lang="en-US" dirty="0"/>
          </a:p>
        </p:txBody>
      </p:sp>
      <p:pic>
        <p:nvPicPr>
          <p:cNvPr id="6" name="Content Placeholder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76232" y="2651081"/>
            <a:ext cx="1266825" cy="938635"/>
          </a:xfrm>
          <a:prstGeom prst="rect">
            <a:avLst/>
          </a:prstGeom>
        </p:spPr>
      </p:pic>
    </p:spTree>
    <p:extLst>
      <p:ext uri="{BB962C8B-B14F-4D97-AF65-F5344CB8AC3E}">
        <p14:creationId xmlns:p14="http://schemas.microsoft.com/office/powerpoint/2010/main" val="24585183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ChangeAspect="1"/>
          </p:cNvPicPr>
          <p:nvPr/>
        </p:nvPicPr>
        <p:blipFill rotWithShape="1">
          <a:blip r:embed="rId3">
            <a:extLst>
              <a:ext uri="{28A0092B-C50C-407E-A947-70E740481C1C}">
                <a14:useLocalDpi xmlns:a14="http://schemas.microsoft.com/office/drawing/2010/main" val="0"/>
              </a:ext>
            </a:extLst>
          </a:blip>
          <a:srcRect r="-2"/>
          <a:stretch/>
        </p:blipFill>
        <p:spPr>
          <a:xfrm>
            <a:off x="4514426" y="2494197"/>
            <a:ext cx="2572174" cy="1905812"/>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baseline="0" dirty="0" smtClean="0">
                <a:effectLst/>
              </a:rPr>
              <a:t>S.H.O. Coils</a:t>
            </a:r>
            <a:br>
              <a:rPr lang="en-US" baseline="0" dirty="0" smtClean="0">
                <a:effectLst/>
              </a:rPr>
            </a:br>
            <a:r>
              <a:rPr lang="en-US" baseline="0" dirty="0" smtClean="0">
                <a:effectLst/>
              </a:rPr>
              <a:t>(Disa</a:t>
            </a:r>
            <a:r>
              <a:rPr lang="en-US" sz="4000" kern="1200" cap="none" dirty="0" smtClean="0">
                <a:ln w="3175" cmpd="sng">
                  <a:noFill/>
                </a:ln>
                <a:solidFill>
                  <a:schemeClr val="tx1">
                    <a:lumMod val="85000"/>
                    <a:lumOff val="15000"/>
                  </a:schemeClr>
                </a:solidFill>
                <a:effectLst/>
                <a:latin typeface="+mj-lt"/>
                <a:ea typeface="+mj-ea"/>
                <a:cs typeface="+mj-cs"/>
              </a:rPr>
              <a:t>ssembly)</a:t>
            </a:r>
            <a:endParaRPr lang="en-US" dirty="0" smtClean="0">
              <a:effectLst/>
            </a:endParaRPr>
          </a:p>
        </p:txBody>
      </p:sp>
      <p:sp>
        <p:nvSpPr>
          <p:cNvPr id="3" name="Content Placeholder 2"/>
          <p:cNvSpPr>
            <a:spLocks noGrp="1"/>
          </p:cNvSpPr>
          <p:nvPr>
            <p:ph sz="half" idx="1"/>
          </p:nvPr>
        </p:nvSpPr>
        <p:spPr/>
        <p:txBody>
          <a:bodyPr>
            <a:normAutofit/>
          </a:bodyPr>
          <a:lstStyle/>
          <a:p>
            <a:r>
              <a:rPr lang="en-US" sz="2400" kern="1200" cap="none" baseline="0" dirty="0" smtClean="0">
                <a:solidFill>
                  <a:schemeClr val="tx1">
                    <a:lumMod val="85000"/>
                    <a:lumOff val="15000"/>
                  </a:schemeClr>
                </a:solidFill>
                <a:effectLst/>
                <a:latin typeface="+mn-lt"/>
                <a:ea typeface="+mn-ea"/>
                <a:cs typeface="+mn-cs"/>
              </a:rPr>
              <a:t>Before I can remove the wood panels, I need to first pull </a:t>
            </a:r>
            <a:r>
              <a:rPr lang="en-US" sz="2400" kern="1200" cap="none" dirty="0" smtClean="0">
                <a:solidFill>
                  <a:schemeClr val="tx1">
                    <a:lumMod val="85000"/>
                    <a:lumOff val="15000"/>
                  </a:schemeClr>
                </a:solidFill>
                <a:effectLst/>
                <a:latin typeface="+mn-lt"/>
                <a:ea typeface="+mn-ea"/>
                <a:cs typeface="+mn-cs"/>
              </a:rPr>
              <a:t>out the S.H.O. Coils from the installed ceiling hooks so that I can separate the panels from each other. </a:t>
            </a:r>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79</a:t>
            </a:fld>
            <a:endParaRPr lang="en-US" dirty="0"/>
          </a:p>
        </p:txBody>
      </p:sp>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426" y="4139074"/>
            <a:ext cx="1673352" cy="167335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6200000">
            <a:off x="6569072" y="2847013"/>
            <a:ext cx="1644877" cy="939244"/>
          </a:xfrm>
          <a:prstGeom prst="rect">
            <a:avLst/>
          </a:prstGeom>
          <a:solidFill>
            <a:schemeClr val="accent3">
              <a:lumMod val="75000"/>
            </a:schemeClr>
          </a:solidFill>
        </p:spPr>
      </p:pic>
      <p:pic>
        <p:nvPicPr>
          <p:cNvPr id="11"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87781" y="4139074"/>
            <a:ext cx="1673352" cy="1673352"/>
          </a:xfrm>
        </p:spPr>
      </p:pic>
    </p:spTree>
    <p:extLst>
      <p:ext uri="{BB962C8B-B14F-4D97-AF65-F5344CB8AC3E}">
        <p14:creationId xmlns:p14="http://schemas.microsoft.com/office/powerpoint/2010/main" val="269179071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Fire Extinguisher</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lstStyle/>
          <a:p>
            <a:r>
              <a:rPr lang="en-US" dirty="0" smtClean="0"/>
              <a:t>In a worst-case scenario, the project may catch on fire due to overheating.</a:t>
            </a:r>
          </a:p>
          <a:p>
            <a:r>
              <a:rPr lang="en-US" dirty="0" smtClean="0"/>
              <a:t>To reduce the losses associated with such a fire, I must have a fire extinguisher at hand.</a:t>
            </a:r>
            <a:endParaRPr lang="en-US" dirty="0"/>
          </a:p>
        </p:txBody>
      </p:sp>
      <p:pic>
        <p:nvPicPr>
          <p:cNvPr id="5" name="Content Placeholder 4"/>
          <p:cNvPicPr>
            <a:picLocks noGrp="1" noChangeAspect="1"/>
          </p:cNvPicPr>
          <p:nvPr>
            <p:ph sz="half" idx="2"/>
          </p:nvPr>
        </p:nvPicPr>
        <p:blipFill>
          <a:blip r:embed="rId2">
            <a:extLst>
              <a:ext uri="{BEBA8EAE-BF5A-486C-A8C5-ECC9F3942E4B}">
                <a14:imgProps xmlns:a14="http://schemas.microsoft.com/office/drawing/2010/main">
                  <a14:imgLayer r:embed="rId3">
                    <a14:imgEffect>
                      <a14:backgroundRemoval t="2000" b="98400" l="9717" r="89879">
                        <a14:backgroundMark x1="63563" y1="40800" x2="63563" y2="40800"/>
                        <a14:backgroundMark x1="63765" y1="40200" x2="63765" y2="40200"/>
                        <a14:backgroundMark x1="63563" y1="39800" x2="63563" y2="39800"/>
                        <a14:backgroundMark x1="62955" y1="39600" x2="62955" y2="39600"/>
                      </a14:backgroundRemoval>
                    </a14:imgEffect>
                  </a14:imgLayer>
                </a14:imgProps>
              </a:ext>
              <a:ext uri="{28A0092B-C50C-407E-A947-70E740481C1C}">
                <a14:useLocalDpi xmlns:a14="http://schemas.microsoft.com/office/drawing/2010/main" val="0"/>
              </a:ext>
            </a:extLst>
          </a:blip>
          <a:stretch>
            <a:fillRect/>
          </a:stretch>
        </p:blipFill>
        <p:spPr>
          <a:xfrm>
            <a:off x="4645025" y="2522117"/>
            <a:ext cx="3336925" cy="3377454"/>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8</a:t>
            </a:fld>
            <a:endParaRPr lang="en-US" dirty="0"/>
          </a:p>
        </p:txBody>
      </p:sp>
    </p:spTree>
    <p:extLst>
      <p:ext uri="{BB962C8B-B14F-4D97-AF65-F5344CB8AC3E}">
        <p14:creationId xmlns:p14="http://schemas.microsoft.com/office/powerpoint/2010/main" val="119502289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Wood Panels</a:t>
            </a:r>
            <a:br>
              <a:rPr lang="en-US" baseline="0" dirty="0" smtClean="0"/>
            </a:br>
            <a:r>
              <a:rPr lang="en-US" baseline="0" dirty="0" smtClean="0"/>
              <a:t>(</a:t>
            </a:r>
            <a:r>
              <a:rPr lang="en-US" dirty="0" smtClean="0"/>
              <a:t>Disassembly)</a:t>
            </a:r>
            <a:endParaRPr lang="en-US" dirty="0"/>
          </a:p>
        </p:txBody>
      </p:sp>
      <p:sp>
        <p:nvSpPr>
          <p:cNvPr id="9" name="Content Placeholder 8"/>
          <p:cNvSpPr>
            <a:spLocks noGrp="1"/>
          </p:cNvSpPr>
          <p:nvPr>
            <p:ph sz="half" idx="1"/>
          </p:nvPr>
        </p:nvSpPr>
        <p:spPr/>
        <p:txBody>
          <a:bodyPr>
            <a:normAutofit fontScale="85000" lnSpcReduction="20000"/>
          </a:bodyPr>
          <a:lstStyle/>
          <a:p>
            <a:r>
              <a:rPr lang="en-US" dirty="0" smtClean="0"/>
              <a:t>After the coils are removed, I then have to detach the wood panels from the base blocks by disconnecting the screws and hinges. For this I will use pieces from the </a:t>
            </a:r>
            <a:r>
              <a:rPr lang="en-US" sz="3800" dirty="0" smtClean="0"/>
              <a:t>iWork 53 piece Tool Set</a:t>
            </a:r>
            <a:r>
              <a:rPr lang="en-US" dirty="0" smtClean="0"/>
              <a:t> by </a:t>
            </a:r>
            <a:r>
              <a:rPr lang="en-US" sz="3800" dirty="0" smtClean="0"/>
              <a:t>Olympia Tools</a:t>
            </a:r>
            <a:r>
              <a:rPr lang="en-US" dirty="0" smtClean="0"/>
              <a:t>.</a:t>
            </a:r>
          </a:p>
          <a:p>
            <a:r>
              <a:rPr lang="en-US" dirty="0"/>
              <a:t>The ceiling hooks can be unscrewed by hand</a:t>
            </a:r>
            <a:r>
              <a:rPr lang="en-US" dirty="0" smtClean="0"/>
              <a:t>.</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80</a:t>
            </a:fld>
            <a:endParaRPr lang="en-US" dirty="0"/>
          </a:p>
        </p:txBody>
      </p:sp>
      <p:pic>
        <p:nvPicPr>
          <p:cNvPr id="10" name="Content Placeholder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21563" y="3646606"/>
            <a:ext cx="1154037" cy="75961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84837" y="2171699"/>
            <a:ext cx="1257300" cy="12573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025" y="5181600"/>
            <a:ext cx="697706" cy="697706"/>
          </a:xfrm>
          <a:prstGeom prst="rect">
            <a:avLst/>
          </a:prstGeom>
        </p:spPr>
      </p:pic>
      <p:pic>
        <p:nvPicPr>
          <p:cNvPr id="13" name="Content Placeholder 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662680" y="2542381"/>
            <a:ext cx="1083065" cy="802481"/>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15300000">
            <a:off x="4535417" y="4905500"/>
            <a:ext cx="1156041" cy="660113"/>
          </a:xfrm>
          <a:prstGeom prst="rect">
            <a:avLst/>
          </a:prstGeom>
          <a:noFill/>
        </p:spPr>
      </p:pic>
    </p:spTree>
    <p:extLst>
      <p:ext uri="{BB962C8B-B14F-4D97-AF65-F5344CB8AC3E}">
        <p14:creationId xmlns:p14="http://schemas.microsoft.com/office/powerpoint/2010/main" val="366420716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6232" y="2651081"/>
            <a:ext cx="3119461" cy="3119461"/>
          </a:xfrm>
          <a:prstGeom prst="rect">
            <a:avLst/>
          </a:prstGeom>
        </p:spPr>
      </p:pic>
      <p:sp>
        <p:nvSpPr>
          <p:cNvPr id="2" name="Title 1"/>
          <p:cNvSpPr>
            <a:spLocks noGrp="1"/>
          </p:cNvSpPr>
          <p:nvPr>
            <p:ph type="title"/>
          </p:nvPr>
        </p:nvSpPr>
        <p:spPr/>
        <p:txBody>
          <a:bodyPr>
            <a:normAutofit fontScale="90000"/>
          </a:bodyPr>
          <a:lstStyle/>
          <a:p>
            <a:r>
              <a:rPr lang="en-US" dirty="0" smtClean="0"/>
              <a:t>Metal Detector</a:t>
            </a:r>
            <a:br>
              <a:rPr lang="en-US" dirty="0" smtClean="0"/>
            </a:br>
            <a:r>
              <a:rPr lang="en-US" dirty="0" smtClean="0"/>
              <a:t>(</a:t>
            </a:r>
            <a:r>
              <a:rPr lang="en-US" dirty="0"/>
              <a:t>Measuring Devices</a:t>
            </a:r>
            <a:r>
              <a:rPr lang="en-US" dirty="0" smtClean="0"/>
              <a:t>)</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In order to show that there are no hidden batteries inside the S.H.O. Drive wood pieces, </a:t>
            </a:r>
            <a:r>
              <a:rPr lang="en-US" dirty="0"/>
              <a:t>I will </a:t>
            </a:r>
            <a:r>
              <a:rPr lang="en-US" dirty="0" smtClean="0"/>
              <a:t>use </a:t>
            </a:r>
            <a:r>
              <a:rPr lang="en-US" dirty="0"/>
              <a:t>the </a:t>
            </a:r>
            <a:r>
              <a:rPr lang="en-US" sz="3500" dirty="0"/>
              <a:t>GoerTek Portable Security </a:t>
            </a:r>
            <a:r>
              <a:rPr lang="en-US" sz="3500" dirty="0" smtClean="0"/>
              <a:t>Scanner</a:t>
            </a:r>
            <a:r>
              <a:rPr lang="en-US" dirty="0" smtClean="0"/>
              <a:t> that I purchased from </a:t>
            </a:r>
            <a:r>
              <a:rPr lang="en-US" sz="3500" dirty="0" smtClean="0"/>
              <a:t>GoerTek</a:t>
            </a:r>
            <a:r>
              <a:rPr lang="en-US" dirty="0" smtClean="0"/>
              <a:t> via </a:t>
            </a:r>
            <a:r>
              <a:rPr lang="en-US" sz="3500" dirty="0" smtClean="0"/>
              <a:t>Amazon.com</a:t>
            </a:r>
            <a:endParaRPr lang="en-US" sz="3500" dirty="0"/>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rot="2700000">
            <a:off x="5598634" y="2542349"/>
            <a:ext cx="1074657"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81</a:t>
            </a:fld>
            <a:endParaRPr lang="en-US" dirty="0"/>
          </a:p>
        </p:txBody>
      </p:sp>
      <p:pic>
        <p:nvPicPr>
          <p:cNvPr id="6" name="Content Placeholder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76232" y="2651081"/>
            <a:ext cx="1266825" cy="938635"/>
          </a:xfrm>
          <a:prstGeom prst="rect">
            <a:avLst/>
          </a:prstGeom>
        </p:spPr>
      </p:pic>
    </p:spTree>
    <p:extLst>
      <p:ext uri="{BB962C8B-B14F-4D97-AF65-F5344CB8AC3E}">
        <p14:creationId xmlns:p14="http://schemas.microsoft.com/office/powerpoint/2010/main" val="383453490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Metal Spring</a:t>
            </a:r>
            <a:r>
              <a:rPr lang="en-US" baseline="0" dirty="0" smtClean="0"/>
              <a:t> </a:t>
            </a:r>
            <a:r>
              <a:rPr lang="en-US" dirty="0" smtClean="0"/>
              <a:t>Clamps</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Recap)</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In Phase 1, in order to hold the wood pieces for pre-drilling, I used the </a:t>
            </a:r>
            <a:r>
              <a:rPr lang="en-US" sz="3500" dirty="0" smtClean="0"/>
              <a:t>Bessey </a:t>
            </a:r>
            <a:r>
              <a:rPr lang="en-US" sz="3500" dirty="0"/>
              <a:t>XM7 3-Inch Metal Spring </a:t>
            </a:r>
            <a:r>
              <a:rPr lang="en-US" sz="3500" dirty="0" smtClean="0"/>
              <a:t>Clamps</a:t>
            </a:r>
            <a:r>
              <a:rPr lang="en-US" dirty="0" smtClean="0"/>
              <a:t> that I purchased from </a:t>
            </a:r>
            <a:r>
              <a:rPr lang="en-US" sz="3500" dirty="0" smtClean="0"/>
              <a:t>Woodcraft</a:t>
            </a:r>
            <a:r>
              <a:rPr lang="en-US" dirty="0" smtClean="0"/>
              <a:t>.</a:t>
            </a:r>
          </a:p>
          <a:p>
            <a:r>
              <a:rPr lang="en-US" dirty="0" smtClean="0"/>
              <a:t>I will use this again to conduct further pre-drilling for some additional structural reinforcements.</a:t>
            </a:r>
            <a:endParaRPr lang="en-US" dirty="0"/>
          </a:p>
        </p:txBody>
      </p:sp>
      <p:pic>
        <p:nvPicPr>
          <p:cNvPr id="5" name="Content Placeholder 4"/>
          <p:cNvPicPr>
            <a:picLocks noGrp="1" noChangeAspect="1"/>
          </p:cNvPicPr>
          <p:nvPr>
            <p:ph sz="half" idx="2"/>
          </p:nvPr>
        </p:nvPicPr>
        <p:blipFill>
          <a:blip r:embed="rId2">
            <a:extLst>
              <a:ext uri="{BEBA8EAE-BF5A-486C-A8C5-ECC9F3942E4B}">
                <a14:imgProps xmlns:a14="http://schemas.microsoft.com/office/drawing/2010/main">
                  <a14:imgLayer r:embed="rId3">
                    <a14:imgEffect>
                      <a14:backgroundRemoval t="204" b="100000" l="0" r="100000">
                        <a14:foregroundMark x1="28800" y1="75510" x2="28800" y2="75510"/>
                        <a14:foregroundMark x1="37200" y1="69796" x2="37200" y2="69796"/>
                        <a14:foregroundMark x1="44800" y1="65102" x2="44800" y2="65102"/>
                        <a14:foregroundMark x1="48000" y1="62653" x2="48000" y2="62653"/>
                        <a14:foregroundMark x1="51200" y1="59592" x2="51200" y2="59592"/>
                        <a14:foregroundMark x1="54600" y1="57755" x2="54600" y2="57755"/>
                        <a14:foregroundMark x1="38000" y1="65918" x2="38000" y2="65918"/>
                        <a14:foregroundMark x1="49600" y1="62245" x2="49600" y2="62245"/>
                        <a14:foregroundMark x1="53600" y1="58980" x2="53600" y2="58980"/>
                        <a14:foregroundMark x1="21200" y1="79184" x2="21200" y2="79184"/>
                        <a14:foregroundMark x1="26600" y1="76735" x2="26600" y2="76735"/>
                        <a14:foregroundMark x1="18800" y1="80000" x2="18800" y2="80000"/>
                        <a14:foregroundMark x1="23400" y1="78571" x2="23400" y2="78571"/>
                        <a14:foregroundMark x1="24600" y1="77959" x2="24600" y2="77959"/>
                        <a14:foregroundMark x1="22400" y1="78980" x2="22400" y2="78980"/>
                        <a14:foregroundMark x1="25400" y1="77143" x2="25400" y2="77143"/>
                        <a14:foregroundMark x1="23000" y1="77959" x2="23000" y2="77959"/>
                        <a14:foregroundMark x1="30000" y1="71429" x2="30000" y2="71429"/>
                        <a14:foregroundMark x1="29600" y1="71429" x2="29600" y2="71429"/>
                        <a14:foregroundMark x1="29400" y1="70204" x2="29400" y2="70204"/>
                        <a14:foregroundMark x1="28600" y1="72041" x2="28600" y2="72041"/>
                        <a14:foregroundMark x1="50000" y1="59796" x2="50000" y2="59796"/>
                        <a14:foregroundMark x1="52200" y1="58571" x2="52200" y2="58571"/>
                        <a14:foregroundMark x1="53200" y1="57959" x2="53200" y2="57959"/>
                        <a14:foregroundMark x1="54800" y1="56735" x2="54800" y2="56735"/>
                        <a14:foregroundMark x1="49000" y1="59592" x2="49000" y2="59592"/>
                        <a14:foregroundMark x1="50800" y1="58571" x2="50800" y2="58571"/>
                        <a14:foregroundMark x1="52400" y1="57755" x2="52400" y2="57755"/>
                        <a14:foregroundMark x1="53000" y1="57347" x2="53000" y2="57347"/>
                        <a14:foregroundMark x1="53600" y1="57143" x2="53600" y2="57143"/>
                        <a14:foregroundMark x1="54400" y1="56327" x2="54400" y2="56327"/>
                        <a14:foregroundMark x1="29800" y1="68571" x2="29800" y2="68571"/>
                        <a14:foregroundMark x1="29800" y1="68776" x2="29800" y2="68776"/>
                        <a14:foregroundMark x1="21800" y1="78163" x2="21800" y2="78163"/>
                        <a14:backgroundMark x1="24400" y1="70000" x2="24400" y2="70000"/>
                        <a14:backgroundMark x1="21000" y1="75306" x2="21000" y2="75306"/>
                        <a14:backgroundMark x1="22600" y1="76939" x2="22600" y2="76939"/>
                        <a14:backgroundMark x1="23000" y1="73265" x2="23000" y2="73265"/>
                        <a14:backgroundMark x1="16400" y1="79592" x2="16400" y2="79592"/>
                        <a14:backgroundMark x1="22600" y1="71020" x2="22600" y2="71020"/>
                      </a14:backgroundRemoval>
                    </a14:imgEffect>
                  </a14:imgLayer>
                </a14:imgProps>
              </a:ext>
              <a:ext uri="{28A0092B-C50C-407E-A947-70E740481C1C}">
                <a14:useLocalDpi xmlns:a14="http://schemas.microsoft.com/office/drawing/2010/main" val="0"/>
              </a:ext>
            </a:extLst>
          </a:blip>
          <a:stretch>
            <a:fillRect/>
          </a:stretch>
        </p:blipFill>
        <p:spPr>
          <a:xfrm>
            <a:off x="4645025" y="2575751"/>
            <a:ext cx="3336925" cy="3270186"/>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82</a:t>
            </a:fld>
            <a:endParaRPr lang="en-US" dirty="0"/>
          </a:p>
        </p:txBody>
      </p:sp>
    </p:spTree>
    <p:extLst>
      <p:ext uri="{BB962C8B-B14F-4D97-AF65-F5344CB8AC3E}">
        <p14:creationId xmlns:p14="http://schemas.microsoft.com/office/powerpoint/2010/main" val="305219720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Compact Power Drill</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Recap)</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solidFill>
                  <a:srgbClr val="000000"/>
                </a:solidFill>
                <a:latin typeface="Garamond" charset="0"/>
              </a:rPr>
              <a:t>In Phase 1, I pre-drilled holes for the brass screws using the </a:t>
            </a:r>
            <a:r>
              <a:rPr lang="en-US" sz="3500" dirty="0">
                <a:solidFill>
                  <a:srgbClr val="000000"/>
                </a:solidFill>
                <a:latin typeface="Garamond" charset="0"/>
              </a:rPr>
              <a:t>18 Volt Cordless </a:t>
            </a:r>
            <a:r>
              <a:rPr lang="en-US" sz="3500" dirty="0" smtClean="0">
                <a:solidFill>
                  <a:srgbClr val="000000"/>
                </a:solidFill>
                <a:latin typeface="Garamond" charset="0"/>
              </a:rPr>
              <a:t>3/8 in. Drill</a:t>
            </a:r>
            <a:r>
              <a:rPr lang="en-US" dirty="0" smtClean="0">
                <a:solidFill>
                  <a:srgbClr val="000000"/>
                </a:solidFill>
                <a:latin typeface="Garamond" charset="0"/>
              </a:rPr>
              <a:t> by </a:t>
            </a:r>
            <a:r>
              <a:rPr lang="en-US" sz="3500" dirty="0" smtClean="0">
                <a:solidFill>
                  <a:srgbClr val="000000"/>
                </a:solidFill>
                <a:latin typeface="Garamond" charset="0"/>
              </a:rPr>
              <a:t>Drill Master</a:t>
            </a:r>
            <a:r>
              <a:rPr lang="en-US" dirty="0">
                <a:solidFill>
                  <a:srgbClr val="000000"/>
                </a:solidFill>
                <a:latin typeface="Garamond" charset="0"/>
              </a:rPr>
              <a:t> </a:t>
            </a:r>
            <a:r>
              <a:rPr lang="en-US" dirty="0" smtClean="0">
                <a:solidFill>
                  <a:srgbClr val="000000"/>
                </a:solidFill>
                <a:latin typeface="Garamond" charset="0"/>
              </a:rPr>
              <a:t>from </a:t>
            </a:r>
            <a:r>
              <a:rPr lang="en-US" sz="3500" dirty="0" smtClean="0">
                <a:solidFill>
                  <a:srgbClr val="000000"/>
                </a:solidFill>
                <a:latin typeface="Garamond" charset="0"/>
              </a:rPr>
              <a:t>Harbor Freight Tools</a:t>
            </a:r>
            <a:r>
              <a:rPr lang="en-US" dirty="0" smtClean="0">
                <a:solidFill>
                  <a:srgbClr val="000000"/>
                </a:solidFill>
                <a:latin typeface="Garamond" charset="0"/>
              </a:rPr>
              <a:t>.</a:t>
            </a:r>
            <a:endParaRPr lang="en-US" dirty="0">
              <a:solidFill>
                <a:srgbClr val="000000"/>
              </a:solidFill>
              <a:latin typeface="Garamond" charset="0"/>
            </a:endParaRPr>
          </a:p>
        </p:txBody>
      </p:sp>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838275" y="2487167"/>
            <a:ext cx="2810299" cy="3444883"/>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83</a:t>
            </a:fld>
            <a:endParaRPr lang="en-US" dirty="0"/>
          </a:p>
        </p:txBody>
      </p:sp>
    </p:spTree>
    <p:extLst>
      <p:ext uri="{BB962C8B-B14F-4D97-AF65-F5344CB8AC3E}">
        <p14:creationId xmlns:p14="http://schemas.microsoft.com/office/powerpoint/2010/main" val="408029966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Drill Bits</a:t>
            </a:r>
            <a:br>
              <a:rPr lang="en-US" dirty="0" smtClean="0"/>
            </a:br>
            <a:r>
              <a:rPr lang="en-US" dirty="0" smtClean="0"/>
              <a:t>(</a:t>
            </a:r>
            <a:r>
              <a:rPr lang="en-US" sz="4000" kern="1200" cap="none" dirty="0" smtClean="0">
                <a:ln w="3175" cmpd="sng">
                  <a:noFill/>
                </a:ln>
                <a:solidFill>
                  <a:schemeClr val="tx1">
                    <a:lumMod val="85000"/>
                    <a:lumOff val="15000"/>
                  </a:schemeClr>
                </a:solidFill>
                <a:effectLst/>
                <a:latin typeface="+mj-lt"/>
                <a:ea typeface="+mj-ea"/>
                <a:cs typeface="+mj-cs"/>
              </a:rPr>
              <a:t>Recap)</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smtClean="0">
                <a:solidFill>
                  <a:srgbClr val="000000"/>
                </a:solidFill>
                <a:latin typeface="Garamond" charset="0"/>
              </a:rPr>
              <a:t>In Phase 1, for drilling pilot holes for the brass screws, I used </a:t>
            </a:r>
            <a:r>
              <a:rPr lang="en-US" sz="4600" dirty="0" smtClean="0">
                <a:solidFill>
                  <a:srgbClr val="000000"/>
                </a:solidFill>
                <a:latin typeface="Garamond" charset="0"/>
              </a:rPr>
              <a:t>3/32 in. Titanium Nitride High Speed Steel Drill Bits</a:t>
            </a:r>
            <a:r>
              <a:rPr lang="en-US" dirty="0" smtClean="0">
                <a:solidFill>
                  <a:srgbClr val="000000"/>
                </a:solidFill>
                <a:latin typeface="Garamond" charset="0"/>
              </a:rPr>
              <a:t> by </a:t>
            </a:r>
            <a:r>
              <a:rPr lang="en-US" sz="4600" dirty="0" smtClean="0">
                <a:solidFill>
                  <a:srgbClr val="000000"/>
                </a:solidFill>
                <a:latin typeface="Garamond" charset="0"/>
              </a:rPr>
              <a:t>Warrior</a:t>
            </a:r>
            <a:r>
              <a:rPr lang="en-US" dirty="0" smtClean="0">
                <a:solidFill>
                  <a:srgbClr val="000000"/>
                </a:solidFill>
                <a:latin typeface="Garamond" charset="0"/>
              </a:rPr>
              <a:t> from </a:t>
            </a:r>
            <a:r>
              <a:rPr lang="en-US" sz="4600" dirty="0" smtClean="0">
                <a:solidFill>
                  <a:srgbClr val="000000"/>
                </a:solidFill>
                <a:latin typeface="Garamond" charset="0"/>
              </a:rPr>
              <a:t>Harbor Freight Tools</a:t>
            </a:r>
            <a:r>
              <a:rPr lang="en-US" dirty="0" smtClean="0">
                <a:solidFill>
                  <a:srgbClr val="000000"/>
                </a:solidFill>
                <a:latin typeface="Garamond" charset="0"/>
              </a:rPr>
              <a:t>.</a:t>
            </a:r>
          </a:p>
        </p:txBody>
      </p:sp>
      <p:pic>
        <p:nvPicPr>
          <p:cNvPr id="1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84</a:t>
            </a:fld>
            <a:endParaRPr lang="en-US" dirty="0"/>
          </a:p>
        </p:txBody>
      </p:sp>
    </p:spTree>
    <p:extLst>
      <p:ext uri="{BB962C8B-B14F-4D97-AF65-F5344CB8AC3E}">
        <p14:creationId xmlns:p14="http://schemas.microsoft.com/office/powerpoint/2010/main" val="181285944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Spacers</a:t>
            </a:r>
            <a:r>
              <a:rPr lang="en-US" baseline="0" dirty="0" smtClean="0"/>
              <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Phase 4 Parts)</a:t>
            </a:r>
            <a:endParaRPr lang="en-US" dirty="0"/>
          </a:p>
        </p:txBody>
      </p:sp>
      <p:sp>
        <p:nvSpPr>
          <p:cNvPr id="3" name="Content Placeholder 2"/>
          <p:cNvSpPr>
            <a:spLocks noGrp="1"/>
          </p:cNvSpPr>
          <p:nvPr>
            <p:ph sz="half" idx="1"/>
          </p:nvPr>
        </p:nvSpPr>
        <p:spPr/>
        <p:txBody>
          <a:bodyPr>
            <a:normAutofit fontScale="77500" lnSpcReduction="20000"/>
          </a:bodyPr>
          <a:lstStyle/>
          <a:p>
            <a:pPr lvl="0"/>
            <a:r>
              <a:rPr lang="en-US" dirty="0" smtClean="0"/>
              <a:t>To ensure that the bearings stay inside the holes, I </a:t>
            </a:r>
            <a:r>
              <a:rPr lang="en-US" dirty="0"/>
              <a:t>will screw in </a:t>
            </a:r>
            <a:r>
              <a:rPr lang="en-US" sz="4100" dirty="0"/>
              <a:t>HighPoint Solid Brass Screws</a:t>
            </a:r>
            <a:r>
              <a:rPr lang="en-US" dirty="0"/>
              <a:t> that I purchased from </a:t>
            </a:r>
            <a:r>
              <a:rPr lang="en-US" sz="4100" dirty="0"/>
              <a:t>Woodcraft</a:t>
            </a:r>
            <a:r>
              <a:rPr lang="en-US" dirty="0" smtClean="0"/>
              <a:t> (after pre-drilling first) to attach very small spacers over the bearing holes. The spacers came with the Birdhouse kits.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64336" y="2777729"/>
            <a:ext cx="2482453" cy="2482453"/>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85</a:t>
            </a:fld>
            <a:endParaRPr lang="en-US" dirty="0"/>
          </a:p>
        </p:txBody>
      </p:sp>
      <p:pic>
        <p:nvPicPr>
          <p:cNvPr id="9"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00000">
            <a:off x="5932629" y="5245151"/>
            <a:ext cx="444156" cy="444156"/>
          </a:xfrm>
          <a:prstGeom prst="rect">
            <a:avLst/>
          </a:prstGeom>
        </p:spPr>
      </p:pic>
      <p:pic>
        <p:nvPicPr>
          <p:cNvPr id="1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00000">
            <a:off x="7654086" y="5245151"/>
            <a:ext cx="444156" cy="444156"/>
          </a:xfrm>
          <a:prstGeom prst="rect">
            <a:avLst/>
          </a:prstGeom>
        </p:spPr>
      </p:pic>
      <p:sp>
        <p:nvSpPr>
          <p:cNvPr id="11" name="Pentagon 10"/>
          <p:cNvSpPr/>
          <p:nvPr/>
        </p:nvSpPr>
        <p:spPr>
          <a:xfrm rot="16200000">
            <a:off x="6281939" y="4170376"/>
            <a:ext cx="1463040" cy="1097280"/>
          </a:xfrm>
          <a:prstGeom prst="homePlat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858011" y="4408119"/>
            <a:ext cx="310896" cy="310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793930" y="4424530"/>
            <a:ext cx="423818" cy="61551"/>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6793930" y="4634189"/>
            <a:ext cx="423818" cy="61551"/>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705216" y="4304964"/>
            <a:ext cx="621844" cy="501965"/>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8" name="Content Placeholder 5"/>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116930" y="3415105"/>
            <a:ext cx="1154037" cy="759619"/>
          </a:xfrm>
          <a:prstGeom prst="rect">
            <a:avLst/>
          </a:prstGeom>
        </p:spPr>
      </p:pic>
      <p:pic>
        <p:nvPicPr>
          <p:cNvPr id="19" name="Content Placeholder 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713670" y="2583998"/>
            <a:ext cx="1126971" cy="1381448"/>
          </a:xfrm>
          <a:prstGeom prst="rect">
            <a:avLst/>
          </a:prstGeom>
        </p:spPr>
      </p:pic>
      <p:sp>
        <p:nvSpPr>
          <p:cNvPr id="21" name="Rectangle 20"/>
          <p:cNvSpPr/>
          <p:nvPr/>
        </p:nvSpPr>
        <p:spPr>
          <a:xfrm rot="18900000">
            <a:off x="7652137" y="5240443"/>
            <a:ext cx="448056" cy="448056"/>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Content Placeholder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4187" y="5147647"/>
            <a:ext cx="811121" cy="811121"/>
          </a:xfrm>
          <a:prstGeom prst="rect">
            <a:avLst/>
          </a:prstGeom>
        </p:spPr>
      </p:pic>
    </p:spTree>
    <p:extLst>
      <p:ext uri="{BB962C8B-B14F-4D97-AF65-F5344CB8AC3E}">
        <p14:creationId xmlns:p14="http://schemas.microsoft.com/office/powerpoint/2010/main" val="166862631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Wide “Wood Shingle”</a:t>
            </a:r>
            <a:br>
              <a:rPr lang="en-US" baseline="0" dirty="0" smtClean="0"/>
            </a:br>
            <a:r>
              <a:rPr lang="en-US" baseline="0" dirty="0" smtClean="0"/>
              <a:t>(Phase 4 </a:t>
            </a:r>
            <a:r>
              <a:rPr lang="en-US" sz="4000" kern="1200" cap="none" dirty="0" smtClean="0">
                <a:ln w="3175" cmpd="sng">
                  <a:noFill/>
                </a:ln>
                <a:solidFill>
                  <a:schemeClr val="tx1">
                    <a:lumMod val="85000"/>
                    <a:lumOff val="15000"/>
                  </a:schemeClr>
                </a:solidFill>
                <a:effectLst/>
                <a:latin typeface="+mj-lt"/>
                <a:ea typeface="+mj-ea"/>
                <a:cs typeface="+mj-cs"/>
              </a:rPr>
              <a:t>Parts)</a:t>
            </a:r>
            <a:endParaRPr lang="en-US" dirty="0"/>
          </a:p>
        </p:txBody>
      </p:sp>
      <p:sp>
        <p:nvSpPr>
          <p:cNvPr id="3" name="Content Placeholder 2"/>
          <p:cNvSpPr>
            <a:spLocks noGrp="1"/>
          </p:cNvSpPr>
          <p:nvPr>
            <p:ph sz="half" idx="1"/>
          </p:nvPr>
        </p:nvSpPr>
        <p:spPr/>
        <p:txBody>
          <a:bodyPr>
            <a:normAutofit fontScale="92500"/>
          </a:bodyPr>
          <a:lstStyle/>
          <a:p>
            <a:pPr lvl="0"/>
            <a:r>
              <a:rPr lang="en-US" dirty="0" smtClean="0"/>
              <a:t>The length of the two ash wood base blocks differ by 1/8”, so I will pre-drill through a “wide wood shingle” onto the end of one of the base blocks, and then I will screw in additional brass screws in order to secure </a:t>
            </a:r>
            <a:r>
              <a:rPr lang="en-US" dirty="0"/>
              <a:t>the wide </a:t>
            </a:r>
            <a:r>
              <a:rPr lang="en-US" dirty="0" smtClean="0"/>
              <a:t>“wood shingle” into place.</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64336" y="2777729"/>
            <a:ext cx="2482453" cy="2482453"/>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86</a:t>
            </a:fld>
            <a:endParaRPr lang="en-US" dirty="0"/>
          </a:p>
        </p:txBody>
      </p:sp>
      <p:pic>
        <p:nvPicPr>
          <p:cNvPr id="9"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00000">
            <a:off x="5932629" y="5245151"/>
            <a:ext cx="444156" cy="444156"/>
          </a:xfrm>
          <a:prstGeom prst="rect">
            <a:avLst/>
          </a:prstGeom>
        </p:spPr>
      </p:pic>
      <p:pic>
        <p:nvPicPr>
          <p:cNvPr id="1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00000">
            <a:off x="7654086" y="5245151"/>
            <a:ext cx="444156" cy="444156"/>
          </a:xfrm>
          <a:prstGeom prst="rect">
            <a:avLst/>
          </a:prstGeom>
        </p:spPr>
      </p:pic>
      <p:sp>
        <p:nvSpPr>
          <p:cNvPr id="11" name="Pentagon 10"/>
          <p:cNvSpPr/>
          <p:nvPr/>
        </p:nvSpPr>
        <p:spPr>
          <a:xfrm rot="16200000">
            <a:off x="6281939" y="4170376"/>
            <a:ext cx="1463040" cy="1097280"/>
          </a:xfrm>
          <a:prstGeom prst="homePlat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858011" y="4408119"/>
            <a:ext cx="310896" cy="310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18900000">
            <a:off x="7652137" y="5240443"/>
            <a:ext cx="448056" cy="448056"/>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272400" y="3899200"/>
            <a:ext cx="926010" cy="623223"/>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4" name="Content Placeholder 5"/>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116930" y="3415105"/>
            <a:ext cx="1154037" cy="759619"/>
          </a:xfrm>
          <a:prstGeom prst="rect">
            <a:avLst/>
          </a:prstGeom>
        </p:spPr>
      </p:pic>
      <p:pic>
        <p:nvPicPr>
          <p:cNvPr id="16" name="Content Placeholder 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713670" y="2583998"/>
            <a:ext cx="1126971" cy="1381448"/>
          </a:xfrm>
          <a:prstGeom prst="rect">
            <a:avLst/>
          </a:prstGeom>
        </p:spPr>
      </p:pic>
      <p:sp>
        <p:nvSpPr>
          <p:cNvPr id="18" name="Oval 17"/>
          <p:cNvSpPr/>
          <p:nvPr/>
        </p:nvSpPr>
        <p:spPr>
          <a:xfrm>
            <a:off x="7489605" y="5113950"/>
            <a:ext cx="773117" cy="718622"/>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9" name="Content Placeholder 4"/>
          <p:cNvPicPr>
            <a:picLocks noChangeAspect="1"/>
          </p:cNvPicPr>
          <p:nvPr/>
        </p:nvPicPr>
        <p:blipFill>
          <a:blip r:embed="rId8">
            <a:extLst>
              <a:ext uri="{BEBA8EAE-BF5A-486C-A8C5-ECC9F3942E4B}">
                <a14:imgProps xmlns:a14="http://schemas.microsoft.com/office/drawing/2010/main">
                  <a14:imgLayer r:embed="rId9">
                    <a14:imgEffect>
                      <a14:backgroundRemoval t="204" b="100000" l="0" r="100000">
                        <a14:foregroundMark x1="28800" y1="75510" x2="28800" y2="75510"/>
                        <a14:foregroundMark x1="37200" y1="69796" x2="37200" y2="69796"/>
                        <a14:foregroundMark x1="44800" y1="65102" x2="44800" y2="65102"/>
                        <a14:foregroundMark x1="48000" y1="62653" x2="48000" y2="62653"/>
                        <a14:foregroundMark x1="51200" y1="59592" x2="51200" y2="59592"/>
                        <a14:foregroundMark x1="54600" y1="57755" x2="54600" y2="57755"/>
                        <a14:foregroundMark x1="38000" y1="65918" x2="38000" y2="65918"/>
                        <a14:foregroundMark x1="49600" y1="62245" x2="49600" y2="62245"/>
                        <a14:foregroundMark x1="53600" y1="58980" x2="53600" y2="58980"/>
                        <a14:foregroundMark x1="21200" y1="79184" x2="21200" y2="79184"/>
                        <a14:foregroundMark x1="26600" y1="76735" x2="26600" y2="76735"/>
                        <a14:foregroundMark x1="18800" y1="80000" x2="18800" y2="80000"/>
                        <a14:foregroundMark x1="23400" y1="78571" x2="23400" y2="78571"/>
                        <a14:foregroundMark x1="24600" y1="77959" x2="24600" y2="77959"/>
                        <a14:foregroundMark x1="22400" y1="78980" x2="22400" y2="78980"/>
                        <a14:foregroundMark x1="25400" y1="77143" x2="25400" y2="77143"/>
                        <a14:foregroundMark x1="23000" y1="77959" x2="23000" y2="77959"/>
                        <a14:foregroundMark x1="30000" y1="71429" x2="30000" y2="71429"/>
                        <a14:foregroundMark x1="29600" y1="71429" x2="29600" y2="71429"/>
                        <a14:foregroundMark x1="29400" y1="70204" x2="29400" y2="70204"/>
                        <a14:foregroundMark x1="28600" y1="72041" x2="28600" y2="72041"/>
                        <a14:foregroundMark x1="50000" y1="59796" x2="50000" y2="59796"/>
                        <a14:foregroundMark x1="52200" y1="58571" x2="52200" y2="58571"/>
                        <a14:foregroundMark x1="53200" y1="57959" x2="53200" y2="57959"/>
                        <a14:foregroundMark x1="54800" y1="56735" x2="54800" y2="56735"/>
                        <a14:foregroundMark x1="49000" y1="59592" x2="49000" y2="59592"/>
                        <a14:foregroundMark x1="50800" y1="58571" x2="50800" y2="58571"/>
                        <a14:foregroundMark x1="52400" y1="57755" x2="52400" y2="57755"/>
                        <a14:foregroundMark x1="53000" y1="57347" x2="53000" y2="57347"/>
                        <a14:foregroundMark x1="53600" y1="57143" x2="53600" y2="57143"/>
                        <a14:foregroundMark x1="54400" y1="56327" x2="54400" y2="56327"/>
                        <a14:foregroundMark x1="29800" y1="68571" x2="29800" y2="68571"/>
                        <a14:foregroundMark x1="29800" y1="68776" x2="29800" y2="68776"/>
                        <a14:foregroundMark x1="21800" y1="78163" x2="21800" y2="78163"/>
                        <a14:backgroundMark x1="24400" y1="70000" x2="24400" y2="70000"/>
                        <a14:backgroundMark x1="21000" y1="75306" x2="21000" y2="75306"/>
                        <a14:backgroundMark x1="22600" y1="76939" x2="22600" y2="76939"/>
                        <a14:backgroundMark x1="23000" y1="73265" x2="23000" y2="73265"/>
                        <a14:backgroundMark x1="16400" y1="79592" x2="16400" y2="79592"/>
                        <a14:backgroundMark x1="22600" y1="71020" x2="22600" y2="71020"/>
                      </a14:backgroundRemoval>
                    </a14:imgEffect>
                  </a14:imgLayer>
                </a14:imgProps>
              </a:ext>
              <a:ext uri="{28A0092B-C50C-407E-A947-70E740481C1C}">
                <a14:useLocalDpi xmlns:a14="http://schemas.microsoft.com/office/drawing/2010/main" val="0"/>
              </a:ext>
            </a:extLst>
          </a:blip>
          <a:stretch>
            <a:fillRect/>
          </a:stretch>
        </p:blipFill>
        <p:spPr>
          <a:xfrm>
            <a:off x="6768588" y="2529814"/>
            <a:ext cx="1149921" cy="1126922"/>
          </a:xfrm>
          <a:prstGeom prst="rect">
            <a:avLst/>
          </a:prstGeom>
        </p:spPr>
      </p:pic>
      <p:pic>
        <p:nvPicPr>
          <p:cNvPr id="21" name="Content Placeholder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4187" y="5147647"/>
            <a:ext cx="811121" cy="811121"/>
          </a:xfrm>
          <a:prstGeom prst="rect">
            <a:avLst/>
          </a:prstGeom>
        </p:spPr>
      </p:pic>
    </p:spTree>
    <p:extLst>
      <p:ext uri="{BB962C8B-B14F-4D97-AF65-F5344CB8AC3E}">
        <p14:creationId xmlns:p14="http://schemas.microsoft.com/office/powerpoint/2010/main" val="425665735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572000" y="2542381"/>
            <a:ext cx="1239715" cy="3336925"/>
          </a:xfrm>
        </p:spPr>
      </p:pic>
      <p:sp>
        <p:nvSpPr>
          <p:cNvPr id="2" name="Title 1"/>
          <p:cNvSpPr>
            <a:spLocks noGrp="1"/>
          </p:cNvSpPr>
          <p:nvPr>
            <p:ph type="title"/>
          </p:nvPr>
        </p:nvSpPr>
        <p:spPr/>
        <p:txBody>
          <a:bodyPr>
            <a:normAutofit fontScale="90000"/>
          </a:bodyPr>
          <a:lstStyle/>
          <a:p>
            <a:r>
              <a:rPr lang="en-US" baseline="0" dirty="0" smtClean="0"/>
              <a:t>X-Acto Knife</a:t>
            </a:r>
            <a:br>
              <a:rPr lang="en-US" baseline="0" dirty="0" smtClean="0"/>
            </a:br>
            <a:r>
              <a:rPr lang="en-US" baseline="0" dirty="0" smtClean="0"/>
              <a:t>(Phase 4 </a:t>
            </a:r>
            <a:r>
              <a:rPr lang="en-US" sz="4000" kern="1200" cap="none" dirty="0" smtClean="0">
                <a:ln w="3175" cmpd="sng">
                  <a:noFill/>
                </a:ln>
                <a:solidFill>
                  <a:schemeClr val="tx1">
                    <a:lumMod val="85000"/>
                    <a:lumOff val="15000"/>
                  </a:schemeClr>
                </a:solidFill>
                <a:effectLst/>
                <a:latin typeface="+mj-lt"/>
                <a:ea typeface="+mj-ea"/>
                <a:cs typeface="+mj-cs"/>
              </a:rPr>
              <a:t>Tools)</a:t>
            </a:r>
            <a:endParaRPr lang="en-US" dirty="0"/>
          </a:p>
        </p:txBody>
      </p:sp>
      <p:sp>
        <p:nvSpPr>
          <p:cNvPr id="3" name="Content Placeholder 2"/>
          <p:cNvSpPr>
            <a:spLocks noGrp="1"/>
          </p:cNvSpPr>
          <p:nvPr>
            <p:ph sz="half" idx="1"/>
          </p:nvPr>
        </p:nvSpPr>
        <p:spPr/>
        <p:txBody>
          <a:bodyPr>
            <a:normAutofit fontScale="92500" lnSpcReduction="20000"/>
          </a:bodyPr>
          <a:lstStyle/>
          <a:p>
            <a:pPr lvl="0"/>
            <a:r>
              <a:rPr lang="en-US" dirty="0" smtClean="0"/>
              <a:t>In order to trim off the excess wood of the wide “wood shingle”, I will use an</a:t>
            </a:r>
            <a:br>
              <a:rPr lang="en-US" dirty="0" smtClean="0"/>
            </a:br>
            <a:r>
              <a:rPr lang="en-US" sz="3500" dirty="0" smtClean="0"/>
              <a:t>X-Acto Knife No. 1 with Cap</a:t>
            </a:r>
            <a:r>
              <a:rPr lang="en-US" dirty="0" smtClean="0"/>
              <a:t> that I purchased from an </a:t>
            </a:r>
            <a:r>
              <a:rPr lang="en-US" sz="3500" dirty="0" smtClean="0"/>
              <a:t>Artist &amp; Craftsman Supply</a:t>
            </a:r>
            <a:r>
              <a:rPr lang="en-US" dirty="0" smtClean="0"/>
              <a:t> store.</a:t>
            </a:r>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87</a:t>
            </a:fld>
            <a:endParaRPr lang="en-US" dirty="0"/>
          </a:p>
        </p:txBody>
      </p:sp>
      <p:pic>
        <p:nvPicPr>
          <p:cNvPr id="9"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00000">
            <a:off x="5932629" y="5245151"/>
            <a:ext cx="444156" cy="444156"/>
          </a:xfrm>
          <a:prstGeom prst="rect">
            <a:avLst/>
          </a:prstGeom>
        </p:spPr>
      </p:pic>
      <p:pic>
        <p:nvPicPr>
          <p:cNvPr id="1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00000">
            <a:off x="7654086" y="5245151"/>
            <a:ext cx="444156" cy="444156"/>
          </a:xfrm>
          <a:prstGeom prst="rect">
            <a:avLst/>
          </a:prstGeom>
        </p:spPr>
      </p:pic>
      <p:sp>
        <p:nvSpPr>
          <p:cNvPr id="11" name="Pentagon 10"/>
          <p:cNvSpPr/>
          <p:nvPr/>
        </p:nvSpPr>
        <p:spPr>
          <a:xfrm rot="16200000">
            <a:off x="6281939" y="4170376"/>
            <a:ext cx="1463040" cy="1097280"/>
          </a:xfrm>
          <a:prstGeom prst="homePlat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858011" y="4408119"/>
            <a:ext cx="310896" cy="310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18900000">
            <a:off x="7652137" y="5240443"/>
            <a:ext cx="448056" cy="448056"/>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7489605" y="5113950"/>
            <a:ext cx="773117" cy="718622"/>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9007676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00000">
            <a:off x="7655103" y="5246719"/>
            <a:ext cx="444467" cy="443888"/>
          </a:xfrm>
          <a:prstGeom prst="rect">
            <a:avLst/>
          </a:prstGeom>
        </p:spPr>
      </p:pic>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64336" y="2777729"/>
            <a:ext cx="2482453" cy="2482453"/>
          </a:xfrm>
        </p:spPr>
      </p:pic>
      <p:sp>
        <p:nvSpPr>
          <p:cNvPr id="2" name="Title 1"/>
          <p:cNvSpPr>
            <a:spLocks noGrp="1"/>
          </p:cNvSpPr>
          <p:nvPr>
            <p:ph type="title"/>
          </p:nvPr>
        </p:nvSpPr>
        <p:spPr/>
        <p:txBody>
          <a:bodyPr>
            <a:normAutofit fontScale="90000"/>
          </a:bodyPr>
          <a:lstStyle/>
          <a:p>
            <a:r>
              <a:rPr lang="en-US" dirty="0" smtClean="0"/>
              <a:t>Narrow</a:t>
            </a:r>
            <a:r>
              <a:rPr lang="en-US" baseline="0" dirty="0" smtClean="0"/>
              <a:t> “Wood Shingles”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Parts)</a:t>
            </a:r>
            <a:endParaRPr lang="en-US" dirty="0"/>
          </a:p>
        </p:txBody>
      </p:sp>
      <p:sp>
        <p:nvSpPr>
          <p:cNvPr id="3" name="Content Placeholder 2"/>
          <p:cNvSpPr>
            <a:spLocks noGrp="1"/>
          </p:cNvSpPr>
          <p:nvPr>
            <p:ph sz="half" idx="1"/>
          </p:nvPr>
        </p:nvSpPr>
        <p:spPr/>
        <p:txBody>
          <a:bodyPr>
            <a:normAutofit/>
          </a:bodyPr>
          <a:lstStyle/>
          <a:p>
            <a:pPr lvl="0"/>
            <a:r>
              <a:rPr lang="en-US" dirty="0" smtClean="0"/>
              <a:t>Additional brass screws will be used to secure two </a:t>
            </a:r>
            <a:r>
              <a:rPr lang="en-US" dirty="0"/>
              <a:t>narrow </a:t>
            </a:r>
            <a:r>
              <a:rPr lang="en-US" dirty="0" smtClean="0"/>
              <a:t>“wood shingles” between each end of the two base blocks to lock them at a 45 degree tilt at both sides.</a:t>
            </a:r>
          </a:p>
        </p:txBody>
      </p:sp>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88</a:t>
            </a:fld>
            <a:endParaRPr lang="en-US" dirty="0"/>
          </a:p>
        </p:txBody>
      </p:sp>
      <p:pic>
        <p:nvPicPr>
          <p:cNvPr id="14" name="Content Placeholder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16930" y="3415105"/>
            <a:ext cx="1154037" cy="759619"/>
          </a:xfrm>
          <a:prstGeom prst="rect">
            <a:avLst/>
          </a:prstGeom>
        </p:spPr>
      </p:pic>
      <p:pic>
        <p:nvPicPr>
          <p:cNvPr id="16" name="Content Placeholder 7"/>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13670" y="2583998"/>
            <a:ext cx="1126971" cy="1381448"/>
          </a:xfrm>
          <a:prstGeom prst="rect">
            <a:avLst/>
          </a:prstGeom>
        </p:spPr>
      </p:pic>
      <p:pic>
        <p:nvPicPr>
          <p:cNvPr id="18" name="Content Placeholder 4"/>
          <p:cNvPicPr>
            <a:picLocks noChangeAspect="1"/>
          </p:cNvPicPr>
          <p:nvPr/>
        </p:nvPicPr>
        <p:blipFill>
          <a:blip r:embed="rId7">
            <a:extLst>
              <a:ext uri="{BEBA8EAE-BF5A-486C-A8C5-ECC9F3942E4B}">
                <a14:imgProps xmlns:a14="http://schemas.microsoft.com/office/drawing/2010/main">
                  <a14:imgLayer r:embed="rId8">
                    <a14:imgEffect>
                      <a14:backgroundRemoval t="204" b="100000" l="0" r="100000">
                        <a14:foregroundMark x1="28800" y1="75510" x2="28800" y2="75510"/>
                        <a14:foregroundMark x1="37200" y1="69796" x2="37200" y2="69796"/>
                        <a14:foregroundMark x1="44800" y1="65102" x2="44800" y2="65102"/>
                        <a14:foregroundMark x1="48000" y1="62653" x2="48000" y2="62653"/>
                        <a14:foregroundMark x1="51200" y1="59592" x2="51200" y2="59592"/>
                        <a14:foregroundMark x1="54600" y1="57755" x2="54600" y2="57755"/>
                        <a14:foregroundMark x1="38000" y1="65918" x2="38000" y2="65918"/>
                        <a14:foregroundMark x1="49600" y1="62245" x2="49600" y2="62245"/>
                        <a14:foregroundMark x1="53600" y1="58980" x2="53600" y2="58980"/>
                        <a14:foregroundMark x1="21200" y1="79184" x2="21200" y2="79184"/>
                        <a14:foregroundMark x1="26600" y1="76735" x2="26600" y2="76735"/>
                        <a14:foregroundMark x1="18800" y1="80000" x2="18800" y2="80000"/>
                        <a14:foregroundMark x1="23400" y1="78571" x2="23400" y2="78571"/>
                        <a14:foregroundMark x1="24600" y1="77959" x2="24600" y2="77959"/>
                        <a14:foregroundMark x1="22400" y1="78980" x2="22400" y2="78980"/>
                        <a14:foregroundMark x1="25400" y1="77143" x2="25400" y2="77143"/>
                        <a14:foregroundMark x1="23000" y1="77959" x2="23000" y2="77959"/>
                        <a14:foregroundMark x1="30000" y1="71429" x2="30000" y2="71429"/>
                        <a14:foregroundMark x1="29600" y1="71429" x2="29600" y2="71429"/>
                        <a14:foregroundMark x1="29400" y1="70204" x2="29400" y2="70204"/>
                        <a14:foregroundMark x1="28600" y1="72041" x2="28600" y2="72041"/>
                        <a14:foregroundMark x1="50000" y1="59796" x2="50000" y2="59796"/>
                        <a14:foregroundMark x1="52200" y1="58571" x2="52200" y2="58571"/>
                        <a14:foregroundMark x1="53200" y1="57959" x2="53200" y2="57959"/>
                        <a14:foregroundMark x1="54800" y1="56735" x2="54800" y2="56735"/>
                        <a14:foregroundMark x1="49000" y1="59592" x2="49000" y2="59592"/>
                        <a14:foregroundMark x1="50800" y1="58571" x2="50800" y2="58571"/>
                        <a14:foregroundMark x1="52400" y1="57755" x2="52400" y2="57755"/>
                        <a14:foregroundMark x1="53000" y1="57347" x2="53000" y2="57347"/>
                        <a14:foregroundMark x1="53600" y1="57143" x2="53600" y2="57143"/>
                        <a14:foregroundMark x1="54400" y1="56327" x2="54400" y2="56327"/>
                        <a14:foregroundMark x1="29800" y1="68571" x2="29800" y2="68571"/>
                        <a14:foregroundMark x1="29800" y1="68776" x2="29800" y2="68776"/>
                        <a14:foregroundMark x1="21800" y1="78163" x2="21800" y2="78163"/>
                        <a14:backgroundMark x1="24400" y1="70000" x2="24400" y2="70000"/>
                        <a14:backgroundMark x1="21000" y1="75306" x2="21000" y2="75306"/>
                        <a14:backgroundMark x1="22600" y1="76939" x2="22600" y2="76939"/>
                        <a14:backgroundMark x1="23000" y1="73265" x2="23000" y2="73265"/>
                        <a14:backgroundMark x1="16400" y1="79592" x2="16400" y2="79592"/>
                        <a14:backgroundMark x1="22600" y1="71020" x2="22600" y2="71020"/>
                      </a14:backgroundRemoval>
                    </a14:imgEffect>
                  </a14:imgLayer>
                </a14:imgProps>
              </a:ext>
              <a:ext uri="{28A0092B-C50C-407E-A947-70E740481C1C}">
                <a14:useLocalDpi xmlns:a14="http://schemas.microsoft.com/office/drawing/2010/main" val="0"/>
              </a:ext>
            </a:extLst>
          </a:blip>
          <a:stretch>
            <a:fillRect/>
          </a:stretch>
        </p:blipFill>
        <p:spPr>
          <a:xfrm>
            <a:off x="6768588" y="2529814"/>
            <a:ext cx="1149921" cy="1126922"/>
          </a:xfrm>
          <a:prstGeom prst="rect">
            <a:avLst/>
          </a:prstGeom>
        </p:spPr>
      </p:pic>
      <p:sp>
        <p:nvSpPr>
          <p:cNvPr id="19" name="Rectangle 18"/>
          <p:cNvSpPr/>
          <p:nvPr/>
        </p:nvSpPr>
        <p:spPr>
          <a:xfrm>
            <a:off x="6798628" y="4447492"/>
            <a:ext cx="423818" cy="61551"/>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798628" y="4657151"/>
            <a:ext cx="423818" cy="61551"/>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Content Placeholder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4187" y="5147647"/>
            <a:ext cx="811121" cy="811121"/>
          </a:xfrm>
          <a:prstGeom prst="rect">
            <a:avLst/>
          </a:prstGeom>
        </p:spPr>
      </p:pic>
      <p:sp>
        <p:nvSpPr>
          <p:cNvPr id="29" name="Rectangle 28"/>
          <p:cNvSpPr/>
          <p:nvPr/>
        </p:nvSpPr>
        <p:spPr>
          <a:xfrm rot="18900000">
            <a:off x="7652137" y="5240443"/>
            <a:ext cx="448056" cy="44805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00000">
            <a:off x="5932730" y="5246429"/>
            <a:ext cx="443888" cy="444467"/>
          </a:xfrm>
          <a:prstGeom prst="rect">
            <a:avLst/>
          </a:prstGeom>
        </p:spPr>
      </p:pic>
      <p:sp>
        <p:nvSpPr>
          <p:cNvPr id="27" name="Pentagon 26"/>
          <p:cNvSpPr/>
          <p:nvPr/>
        </p:nvSpPr>
        <p:spPr>
          <a:xfrm rot="16200000">
            <a:off x="6282949" y="4171877"/>
            <a:ext cx="1462157" cy="1098049"/>
          </a:xfrm>
          <a:prstGeom prst="homePlat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44508" y="5342260"/>
            <a:ext cx="1742987" cy="25280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842974" y="5138924"/>
            <a:ext cx="2347256" cy="623223"/>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0" name="Oval 29"/>
          <p:cNvSpPr/>
          <p:nvPr/>
        </p:nvSpPr>
        <p:spPr>
          <a:xfrm>
            <a:off x="6858011" y="4408119"/>
            <a:ext cx="310896" cy="310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624771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176865" y="4275666"/>
            <a:ext cx="2779806" cy="1600202"/>
          </a:xfrm>
        </p:spPr>
        <p:txBody>
          <a:bodyPr>
            <a:normAutofit/>
          </a:bodyPr>
          <a:lstStyle/>
          <a:p>
            <a:r>
              <a:rPr lang="en-US" sz="2400" dirty="0" smtClean="0"/>
              <a:t>#ShoDrives</a:t>
            </a:r>
            <a:endParaRPr lang="en-US" sz="2400" i="1" dirty="0" smtClean="0"/>
          </a:p>
          <a:p>
            <a:r>
              <a:rPr lang="en-US" sz="2400" dirty="0" smtClean="0"/>
              <a:t>@ShoDrives</a:t>
            </a:r>
          </a:p>
        </p:txBody>
      </p:sp>
      <p:sp>
        <p:nvSpPr>
          <p:cNvPr id="9" name="Content Placeholder 8"/>
          <p:cNvSpPr>
            <a:spLocks noGrp="1"/>
          </p:cNvSpPr>
          <p:nvPr>
            <p:ph idx="4294967295"/>
          </p:nvPr>
        </p:nvSpPr>
        <p:spPr>
          <a:xfrm>
            <a:off x="3956671" y="4275666"/>
            <a:ext cx="4010382" cy="1600202"/>
          </a:xfrm>
        </p:spPr>
        <p:txBody>
          <a:bodyPr anchor="ctr">
            <a:normAutofit fontScale="70000" lnSpcReduction="20000"/>
          </a:bodyPr>
          <a:lstStyle/>
          <a:p>
            <a:pPr marL="0" indent="0" algn="ctr">
              <a:buNone/>
            </a:pPr>
            <a:r>
              <a:rPr lang="en-US" sz="2600" dirty="0" smtClean="0"/>
              <a:t>Sho.wiki</a:t>
            </a:r>
            <a:r>
              <a:rPr lang="en-US" dirty="0" smtClean="0"/>
              <a:t/>
            </a:r>
            <a:br>
              <a:rPr lang="en-US" dirty="0" smtClean="0"/>
            </a:br>
            <a:r>
              <a:rPr lang="en-US" sz="1900" i="1" dirty="0" smtClean="0"/>
              <a:t>Drive Replication and Collaboration Site</a:t>
            </a:r>
            <a:endParaRPr lang="en-US" sz="1900" dirty="0"/>
          </a:p>
          <a:p>
            <a:pPr marL="0" indent="0" algn="ctr">
              <a:buNone/>
            </a:pPr>
            <a:r>
              <a:rPr lang="en-US" sz="2600" dirty="0" smtClean="0"/>
              <a:t>YouTube.com/c/ShoWiki</a:t>
            </a:r>
            <a:br>
              <a:rPr lang="en-US" sz="2600" dirty="0" smtClean="0"/>
            </a:br>
            <a:r>
              <a:rPr lang="en-US" sz="1900" i="1" dirty="0" smtClean="0"/>
              <a:t>Watch and Subscribe Site</a:t>
            </a:r>
          </a:p>
          <a:p>
            <a:pPr marL="0" indent="0" algn="ctr">
              <a:buNone/>
            </a:pPr>
            <a:r>
              <a:rPr lang="en-US" sz="2600" dirty="0" smtClean="0"/>
              <a:t>Facebook.com/ShoDrives</a:t>
            </a:r>
            <a:br>
              <a:rPr lang="en-US" sz="2600" dirty="0" smtClean="0"/>
            </a:br>
            <a:r>
              <a:rPr lang="en-US" sz="1900" i="1" dirty="0" smtClean="0"/>
              <a:t>Like, Share, and Fan Site</a:t>
            </a:r>
          </a:p>
        </p:txBody>
      </p:sp>
      <p:grpSp>
        <p:nvGrpSpPr>
          <p:cNvPr id="16" name="Group 15"/>
          <p:cNvGrpSpPr/>
          <p:nvPr/>
        </p:nvGrpSpPr>
        <p:grpSpPr>
          <a:xfrm>
            <a:off x="1143000" y="1400175"/>
            <a:ext cx="6858000" cy="2057400"/>
            <a:chOff x="1258529" y="1091380"/>
            <a:chExt cx="2286000" cy="685800"/>
          </a:xfrm>
        </p:grpSpPr>
        <p:sp>
          <p:nvSpPr>
            <p:cNvPr id="11" name="Rounded Rectangle 10"/>
            <p:cNvSpPr/>
            <p:nvPr/>
          </p:nvSpPr>
          <p:spPr>
            <a:xfrm>
              <a:off x="1258529" y="1091380"/>
              <a:ext cx="2286000" cy="6858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 name="Rounded Rectangle 11"/>
            <p:cNvSpPr/>
            <p:nvPr/>
          </p:nvSpPr>
          <p:spPr>
            <a:xfrm>
              <a:off x="1281645" y="1114745"/>
              <a:ext cx="2240280" cy="6400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noFill/>
              </a:endParaRPr>
            </a:p>
          </p:txBody>
        </p:sp>
        <p:sp>
          <p:nvSpPr>
            <p:cNvPr id="13" name="Rounded Rectangle 12"/>
            <p:cNvSpPr/>
            <p:nvPr/>
          </p:nvSpPr>
          <p:spPr>
            <a:xfrm>
              <a:off x="1305268" y="1137100"/>
              <a:ext cx="2194560" cy="59436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noFill/>
              </a:endParaRPr>
            </a:p>
          </p:txBody>
        </p:sp>
        <p:sp>
          <p:nvSpPr>
            <p:cNvPr id="14" name="TextBox 13"/>
            <p:cNvSpPr txBox="1"/>
            <p:nvPr/>
          </p:nvSpPr>
          <p:spPr>
            <a:xfrm>
              <a:off x="1302093" y="1137100"/>
              <a:ext cx="2191385" cy="594360"/>
            </a:xfrm>
            <a:prstGeom prst="rect">
              <a:avLst/>
            </a:prstGeom>
            <a:noFill/>
          </p:spPr>
          <p:txBody>
            <a:bodyPr wrap="none" rtlCol="0" anchor="ctr">
              <a:noAutofit/>
            </a:bodyPr>
            <a:lstStyle/>
            <a:p>
              <a:pPr algn="ctr"/>
              <a:r>
                <a:rPr lang="en-US" sz="10800" dirty="0" smtClean="0">
                  <a:solidFill>
                    <a:schemeClr val="bg1"/>
                  </a:solidFill>
                  <a:latin typeface="Bebas" pitchFamily="2" charset="0"/>
                </a:rPr>
                <a:t>Sho      Drive</a:t>
              </a:r>
              <a:endParaRPr lang="en-US" sz="10800" baseline="30000" dirty="0">
                <a:solidFill>
                  <a:schemeClr val="bg1"/>
                </a:solidFill>
                <a:latin typeface="Bebas" pitchFamily="2" charset="0"/>
              </a:endParaRPr>
            </a:p>
          </p:txBody>
        </p:sp>
      </p:grpSp>
    </p:spTree>
    <p:extLst>
      <p:ext uri="{BB962C8B-B14F-4D97-AF65-F5344CB8AC3E}">
        <p14:creationId xmlns:p14="http://schemas.microsoft.com/office/powerpoint/2010/main" val="301882826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Fire Extinguisher</a:t>
            </a:r>
            <a:br>
              <a:rPr lang="en-US" dirty="0" smtClean="0"/>
            </a:br>
            <a:r>
              <a:rPr lang="en-US" dirty="0" smtClean="0"/>
              <a:t>(Equipment)</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So</a:t>
            </a:r>
            <a:r>
              <a:rPr lang="en-US" baseline="0" dirty="0" smtClean="0"/>
              <a:t> for basic safety requirements, </a:t>
            </a:r>
            <a:r>
              <a:rPr lang="en-US" dirty="0" smtClean="0"/>
              <a:t>I </a:t>
            </a:r>
            <a:r>
              <a:rPr lang="en-US" baseline="0" dirty="0" smtClean="0"/>
              <a:t>purchased</a:t>
            </a:r>
            <a:r>
              <a:rPr lang="en-US" dirty="0"/>
              <a:t> </a:t>
            </a:r>
            <a:r>
              <a:rPr lang="en-US" dirty="0" smtClean="0"/>
              <a:t>the </a:t>
            </a:r>
            <a:r>
              <a:rPr lang="en-US" sz="3500" dirty="0"/>
              <a:t>Amerex B500, </a:t>
            </a:r>
            <a:r>
              <a:rPr lang="en-US" sz="3500" dirty="0" smtClean="0"/>
              <a:t>5lb ABC </a:t>
            </a:r>
            <a:r>
              <a:rPr lang="en-US" sz="3500" dirty="0"/>
              <a:t>Dry </a:t>
            </a:r>
            <a:r>
              <a:rPr lang="en-US" sz="3500" dirty="0" smtClean="0"/>
              <a:t>Chemical</a:t>
            </a:r>
            <a:br>
              <a:rPr lang="en-US" sz="3500" dirty="0" smtClean="0"/>
            </a:br>
            <a:r>
              <a:rPr lang="en-US" sz="3500" dirty="0" smtClean="0"/>
              <a:t>Class </a:t>
            </a:r>
            <a:r>
              <a:rPr lang="en-US" sz="3500" dirty="0"/>
              <a:t>A B C Fire </a:t>
            </a:r>
            <a:r>
              <a:rPr lang="en-US" sz="3500" dirty="0" smtClean="0"/>
              <a:t>Extinguisher</a:t>
            </a:r>
            <a:r>
              <a:rPr lang="en-US" dirty="0" smtClean="0"/>
              <a:t> from </a:t>
            </a:r>
            <a:r>
              <a:rPr lang="en-US" sz="3500" dirty="0" smtClean="0"/>
              <a:t>Amerex</a:t>
            </a:r>
            <a:r>
              <a:rPr lang="en-US" dirty="0" smtClean="0"/>
              <a:t> via </a:t>
            </a:r>
            <a:r>
              <a:rPr lang="en-US" sz="3500" dirty="0" smtClean="0"/>
              <a:t>Amazon.com</a:t>
            </a:r>
            <a:endParaRPr lang="en-US" sz="35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5025" y="2522117"/>
            <a:ext cx="3336925" cy="3377454"/>
          </a:xfrm>
        </p:spPr>
      </p:pic>
      <p:sp>
        <p:nvSpPr>
          <p:cNvPr id="4" name="Slide Number Placeholder 3"/>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9</a:t>
            </a:fld>
            <a:endParaRPr lang="en-US" dirty="0"/>
          </a:p>
        </p:txBody>
      </p:sp>
    </p:spTree>
    <p:extLst>
      <p:ext uri="{BB962C8B-B14F-4D97-AF65-F5344CB8AC3E}">
        <p14:creationId xmlns:p14="http://schemas.microsoft.com/office/powerpoint/2010/main" val="125841603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S.H.O. Drive</a:t>
            </a:r>
            <a:br>
              <a:rPr lang="en-US" baseline="0" dirty="0" smtClean="0"/>
            </a:br>
            <a:r>
              <a:rPr lang="en-US" baseline="0" dirty="0" smtClean="0"/>
              <a:t>(Rea</a:t>
            </a:r>
            <a:r>
              <a:rPr lang="en-US" dirty="0" smtClean="0"/>
              <a:t>ssembly)</a:t>
            </a:r>
            <a:endParaRPr lang="en-US" dirty="0"/>
          </a:p>
        </p:txBody>
      </p:sp>
      <p:sp>
        <p:nvSpPr>
          <p:cNvPr id="9" name="Content Placeholder 8"/>
          <p:cNvSpPr>
            <a:spLocks noGrp="1"/>
          </p:cNvSpPr>
          <p:nvPr>
            <p:ph sz="half" idx="1"/>
          </p:nvPr>
        </p:nvSpPr>
        <p:spPr/>
        <p:txBody>
          <a:bodyPr>
            <a:normAutofit fontScale="92500"/>
          </a:bodyPr>
          <a:lstStyle/>
          <a:p>
            <a:r>
              <a:rPr lang="en-US" sz="2400" kern="1200" cap="none" dirty="0" smtClean="0">
                <a:solidFill>
                  <a:schemeClr val="tx1">
                    <a:lumMod val="85000"/>
                    <a:lumOff val="15000"/>
                  </a:schemeClr>
                </a:solidFill>
                <a:effectLst/>
                <a:latin typeface="+mn-lt"/>
                <a:ea typeface="+mn-ea"/>
                <a:cs typeface="+mn-cs"/>
              </a:rPr>
              <a:t>After the test with the metal detector and installing extra wood pieces</a:t>
            </a:r>
            <a:r>
              <a:rPr lang="en-US" dirty="0" smtClean="0"/>
              <a:t>, I will remove the “narrow shingles”, reinstall onto the </a:t>
            </a:r>
            <a:r>
              <a:rPr lang="en-US" dirty="0"/>
              <a:t>wood </a:t>
            </a:r>
            <a:r>
              <a:rPr lang="en-US" dirty="0" smtClean="0"/>
              <a:t>panels the </a:t>
            </a:r>
            <a:r>
              <a:rPr lang="en-US" dirty="0"/>
              <a:t>ceiling hooks, </a:t>
            </a:r>
            <a:r>
              <a:rPr lang="en-US" dirty="0" smtClean="0"/>
              <a:t>hinges, shaft, “narrow shingles”, </a:t>
            </a:r>
            <a:r>
              <a:rPr lang="en-US" sz="2400" kern="1200" cap="none" dirty="0" smtClean="0">
                <a:solidFill>
                  <a:schemeClr val="tx1">
                    <a:lumMod val="85000"/>
                    <a:lumOff val="15000"/>
                  </a:schemeClr>
                </a:solidFill>
                <a:effectLst/>
                <a:latin typeface="+mn-lt"/>
                <a:ea typeface="+mn-ea"/>
                <a:cs typeface="+mn-cs"/>
              </a:rPr>
              <a:t>and finally the two S.H.O. </a:t>
            </a:r>
            <a:r>
              <a:rPr lang="en-US" dirty="0" smtClean="0"/>
              <a:t>coils.</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90</a:t>
            </a:fld>
            <a:endParaRPr lang="en-US" dirty="0"/>
          </a:p>
        </p:txBody>
      </p:sp>
      <p:pic>
        <p:nvPicPr>
          <p:cNvPr id="10" name="Content Placeholder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21563" y="3646606"/>
            <a:ext cx="1154037" cy="75961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84837" y="2171699"/>
            <a:ext cx="1257300" cy="12573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025" y="5181600"/>
            <a:ext cx="697706" cy="697706"/>
          </a:xfrm>
          <a:prstGeom prst="rect">
            <a:avLst/>
          </a:prstGeom>
        </p:spPr>
      </p:pic>
      <p:pic>
        <p:nvPicPr>
          <p:cNvPr id="13" name="Content Placeholder 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662680" y="2542381"/>
            <a:ext cx="1083065" cy="802481"/>
          </a:xfrm>
          <a:prstGeom prst="rect">
            <a:avLst/>
          </a:prstGeom>
        </p:spPr>
      </p:pic>
      <p:grpSp>
        <p:nvGrpSpPr>
          <p:cNvPr id="5" name="Group 4"/>
          <p:cNvGrpSpPr/>
          <p:nvPr/>
        </p:nvGrpSpPr>
        <p:grpSpPr>
          <a:xfrm>
            <a:off x="5341078" y="5181599"/>
            <a:ext cx="1395415" cy="697707"/>
            <a:chOff x="4514426" y="4139074"/>
            <a:chExt cx="3346707" cy="1673352"/>
          </a:xfrm>
        </p:grpSpPr>
        <p:pic>
          <p:nvPicPr>
            <p:cNvPr id="16" name="Content Placeholder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4426" y="4139074"/>
              <a:ext cx="1673352" cy="1673352"/>
            </a:xfrm>
            <a:prstGeom prst="rect">
              <a:avLst/>
            </a:prstGeom>
          </p:spPr>
        </p:pic>
        <p:pic>
          <p:nvPicPr>
            <p:cNvPr id="17" name="Content Placeholder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7781" y="4139074"/>
              <a:ext cx="1673352" cy="1673352"/>
            </a:xfrm>
            <a:prstGeom prst="rect">
              <a:avLst/>
            </a:prstGeom>
          </p:spPr>
        </p:pic>
      </p:grpSp>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15300000">
            <a:off x="4535417" y="4905500"/>
            <a:ext cx="1156041" cy="660113"/>
          </a:xfrm>
          <a:prstGeom prst="rect">
            <a:avLst/>
          </a:prstGeom>
          <a:noFill/>
        </p:spPr>
      </p:pic>
      <p:grpSp>
        <p:nvGrpSpPr>
          <p:cNvPr id="6" name="Group 5"/>
          <p:cNvGrpSpPr/>
          <p:nvPr/>
        </p:nvGrpSpPr>
        <p:grpSpPr>
          <a:xfrm>
            <a:off x="6866082" y="5122333"/>
            <a:ext cx="1115868" cy="756973"/>
            <a:chOff x="4715749" y="2537460"/>
            <a:chExt cx="3265929" cy="2215515"/>
          </a:xfrm>
        </p:grpSpPr>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rot="10800000">
              <a:off x="5848353" y="2537460"/>
              <a:ext cx="2133325" cy="2215515"/>
            </a:xfrm>
            <a:prstGeom prst="rect">
              <a:avLst/>
            </a:prstGeom>
          </p:spPr>
        </p:pic>
        <p:pic>
          <p:nvPicPr>
            <p:cNvPr id="20" name="Content Placeholder 4"/>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715749" y="3402259"/>
              <a:ext cx="1406915" cy="1135119"/>
            </a:xfrm>
            <a:prstGeom prst="rect">
              <a:avLst/>
            </a:prstGeom>
          </p:spPr>
        </p:pic>
      </p:grpSp>
      <p:sp>
        <p:nvSpPr>
          <p:cNvPr id="21" name="TextBox 20"/>
          <p:cNvSpPr txBox="1"/>
          <p:nvPr/>
        </p:nvSpPr>
        <p:spPr>
          <a:xfrm rot="21011482">
            <a:off x="3579536" y="3907151"/>
            <a:ext cx="837919" cy="238527"/>
          </a:xfrm>
          <a:prstGeom prst="rect">
            <a:avLst/>
          </a:prstGeom>
          <a:noFill/>
        </p:spPr>
        <p:txBody>
          <a:bodyPr wrap="square" rtlCol="0">
            <a:spAutoFit/>
          </a:bodyPr>
          <a:lstStyle/>
          <a:p>
            <a:pPr algn="ctr">
              <a:lnSpc>
                <a:spcPct val="50000"/>
              </a:lnSpc>
            </a:pPr>
            <a:r>
              <a:rPr lang="en-US" sz="1100" dirty="0">
                <a:latin typeface="Comic Sans MS" panose="030F0702030302020204" pitchFamily="66" charset="0"/>
              </a:rPr>
              <a:t>a</a:t>
            </a:r>
            <a:r>
              <a:rPr lang="en-US" sz="1100" dirty="0" smtClean="0">
                <a:latin typeface="Comic Sans MS" panose="030F0702030302020204" pitchFamily="66" charset="0"/>
              </a:rPr>
              <a:t>nd then</a:t>
            </a:r>
            <a:br>
              <a:rPr lang="en-US" sz="1100" dirty="0" smtClean="0">
                <a:latin typeface="Comic Sans MS" panose="030F0702030302020204" pitchFamily="66" charset="0"/>
              </a:rPr>
            </a:br>
            <a:r>
              <a:rPr lang="en-US" sz="800" dirty="0" smtClean="0">
                <a:latin typeface="Comic Sans MS" panose="030F0702030302020204" pitchFamily="66" charset="0"/>
              </a:rPr>
              <a:t>v</a:t>
            </a:r>
            <a:endParaRPr lang="en-US" sz="1100" dirty="0">
              <a:latin typeface="Comic Sans MS" panose="030F0702030302020204" pitchFamily="66" charset="0"/>
            </a:endParaRPr>
          </a:p>
        </p:txBody>
      </p:sp>
    </p:spTree>
    <p:extLst>
      <p:ext uri="{BB962C8B-B14F-4D97-AF65-F5344CB8AC3E}">
        <p14:creationId xmlns:p14="http://schemas.microsoft.com/office/powerpoint/2010/main" val="265397090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dirty="0" smtClean="0">
                <a:effectLst/>
              </a:rPr>
              <a:t>Hex Nuts</a:t>
            </a:r>
            <a:br>
              <a:rPr lang="en-US" dirty="0" smtClean="0">
                <a:effectLst/>
              </a:rPr>
            </a:br>
            <a:r>
              <a:rPr lang="en-US" dirty="0" smtClean="0">
                <a:effectLst/>
              </a:rPr>
              <a:t>(P</a:t>
            </a:r>
            <a:r>
              <a:rPr lang="en-US" sz="4000" kern="1200" cap="none" dirty="0" smtClean="0">
                <a:ln w="3175" cmpd="sng">
                  <a:noFill/>
                </a:ln>
                <a:solidFill>
                  <a:schemeClr val="tx1">
                    <a:lumMod val="85000"/>
                    <a:lumOff val="15000"/>
                  </a:schemeClr>
                </a:solidFill>
                <a:effectLst/>
                <a:latin typeface="+mj-lt"/>
                <a:ea typeface="+mj-ea"/>
                <a:cs typeface="+mj-cs"/>
              </a:rPr>
              <a:t>arts)</a:t>
            </a:r>
            <a:endParaRPr lang="en-US" dirty="0" smtClean="0">
              <a:effectLst/>
            </a:endParaRPr>
          </a:p>
        </p:txBody>
      </p:sp>
      <p:sp>
        <p:nvSpPr>
          <p:cNvPr id="3" name="Content Placeholder 2"/>
          <p:cNvSpPr>
            <a:spLocks noGrp="1"/>
          </p:cNvSpPr>
          <p:nvPr>
            <p:ph sz="half" idx="1"/>
          </p:nvPr>
        </p:nvSpPr>
        <p:spPr/>
        <p:txBody>
          <a:bodyPr>
            <a:normAutofit fontScale="70000" lnSpcReduction="20000"/>
          </a:bodyPr>
          <a:lstStyle/>
          <a:p>
            <a:r>
              <a:rPr lang="en-US" dirty="0"/>
              <a:t>I will secure the </a:t>
            </a:r>
            <a:r>
              <a:rPr lang="en-US" dirty="0" smtClean="0"/>
              <a:t>shaft with half-a-thread’s worth of </a:t>
            </a:r>
            <a:r>
              <a:rPr lang="en-US" dirty="0"/>
              <a:t>special-purpose glue called </a:t>
            </a:r>
            <a:r>
              <a:rPr lang="en-US" sz="5100" dirty="0"/>
              <a:t>Loctite Threadlocker </a:t>
            </a:r>
            <a:r>
              <a:rPr lang="en-US" sz="5100" dirty="0" smtClean="0"/>
              <a:t>Blue 242</a:t>
            </a:r>
            <a:r>
              <a:rPr lang="en-US" dirty="0" smtClean="0"/>
              <a:t>, </a:t>
            </a:r>
            <a:r>
              <a:rPr lang="en-US" dirty="0"/>
              <a:t>which I purchased at </a:t>
            </a:r>
            <a:r>
              <a:rPr lang="en-US" sz="5100" dirty="0" smtClean="0"/>
              <a:t>Lowe’s</a:t>
            </a:r>
            <a:r>
              <a:rPr lang="en-US" dirty="0" smtClean="0"/>
              <a:t>.</a:t>
            </a:r>
          </a:p>
          <a:p>
            <a:r>
              <a:rPr lang="en-US" sz="2400" kern="1200" cap="none" dirty="0" smtClean="0">
                <a:solidFill>
                  <a:schemeClr val="tx1">
                    <a:lumMod val="85000"/>
                    <a:lumOff val="15000"/>
                  </a:schemeClr>
                </a:solidFill>
                <a:effectLst/>
                <a:latin typeface="+mn-lt"/>
                <a:ea typeface="+mn-ea"/>
                <a:cs typeface="+mn-cs"/>
              </a:rPr>
              <a:t>This </a:t>
            </a:r>
            <a:r>
              <a:rPr lang="en-US" dirty="0" smtClean="0"/>
              <a:t>will</a:t>
            </a:r>
            <a:r>
              <a:rPr lang="en-US" sz="2400" kern="1200" cap="none" dirty="0" smtClean="0">
                <a:solidFill>
                  <a:schemeClr val="tx1">
                    <a:lumMod val="85000"/>
                    <a:lumOff val="15000"/>
                  </a:schemeClr>
                </a:solidFill>
                <a:effectLst/>
                <a:latin typeface="+mn-lt"/>
                <a:ea typeface="+mn-ea"/>
                <a:cs typeface="+mn-cs"/>
              </a:rPr>
              <a:t> hold </a:t>
            </a:r>
            <a:r>
              <a:rPr lang="en-US" sz="5100" kern="1200" cap="none" dirty="0" smtClean="0">
                <a:solidFill>
                  <a:schemeClr val="tx1">
                    <a:lumMod val="85000"/>
                    <a:lumOff val="15000"/>
                  </a:schemeClr>
                </a:solidFill>
                <a:effectLst/>
                <a:latin typeface="+mn-lt"/>
                <a:ea typeface="+mn-ea"/>
                <a:cs typeface="+mn-cs"/>
              </a:rPr>
              <a:t>hex nuts</a:t>
            </a:r>
            <a:r>
              <a:rPr lang="en-US" sz="2400" kern="1200" cap="none" dirty="0" smtClean="0">
                <a:solidFill>
                  <a:schemeClr val="tx1">
                    <a:lumMod val="85000"/>
                    <a:lumOff val="15000"/>
                  </a:schemeClr>
                </a:solidFill>
                <a:effectLst/>
                <a:latin typeface="+mn-lt"/>
                <a:ea typeface="+mn-ea"/>
                <a:cs typeface="+mn-cs"/>
              </a:rPr>
              <a:t> on the shaft adjacent to the outer facings of the bearings.</a:t>
            </a:r>
            <a:endParaRPr lang="en-US" sz="2400" kern="1200" cap="none" dirty="0">
              <a:solidFill>
                <a:schemeClr val="tx1">
                  <a:lumMod val="85000"/>
                  <a:lumOff val="15000"/>
                </a:schemeClr>
              </a:solidFill>
              <a:effectLst/>
              <a:latin typeface="+mn-lt"/>
              <a:ea typeface="+mn-ea"/>
              <a:cs typeface="+mn-cs"/>
            </a:endParaRPr>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6807464" y="2542381"/>
            <a:ext cx="1323975" cy="2231231"/>
          </a:xfrm>
        </p:spPr>
      </p:pic>
      <p:sp>
        <p:nvSpPr>
          <p:cNvPr id="6" name="Slide Number Placeholder 5"/>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91</a:t>
            </a:fld>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6233" y="4773612"/>
            <a:ext cx="3555206" cy="38633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6232" y="2542380"/>
            <a:ext cx="2231231" cy="2231231"/>
          </a:xfrm>
          <a:prstGeom prst="rect">
            <a:avLst/>
          </a:prstGeom>
        </p:spPr>
      </p:pic>
    </p:spTree>
    <p:extLst>
      <p:ext uri="{BB962C8B-B14F-4D97-AF65-F5344CB8AC3E}">
        <p14:creationId xmlns:p14="http://schemas.microsoft.com/office/powerpoint/2010/main" val="219132384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Terminal Rings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Phase 4</a:t>
            </a:r>
            <a:r>
              <a:rPr lang="en-US" sz="4000" kern="1200" cap="none" baseline="0" dirty="0" smtClean="0">
                <a:ln w="3175" cmpd="sng">
                  <a:noFill/>
                </a:ln>
                <a:solidFill>
                  <a:schemeClr val="tx1">
                    <a:lumMod val="85000"/>
                    <a:lumOff val="15000"/>
                  </a:schemeClr>
                </a:solidFill>
                <a:effectLst/>
                <a:latin typeface="+mj-lt"/>
                <a:ea typeface="+mj-ea"/>
                <a:cs typeface="+mj-cs"/>
              </a:rPr>
              <a:t> Parts)</a:t>
            </a:r>
            <a:endParaRPr lang="en-US" dirty="0"/>
          </a:p>
        </p:txBody>
      </p:sp>
      <p:sp>
        <p:nvSpPr>
          <p:cNvPr id="9" name="Content Placeholder 8"/>
          <p:cNvSpPr>
            <a:spLocks noGrp="1"/>
          </p:cNvSpPr>
          <p:nvPr>
            <p:ph sz="half" idx="1"/>
          </p:nvPr>
        </p:nvSpPr>
        <p:spPr/>
        <p:txBody>
          <a:bodyPr>
            <a:normAutofit fontScale="70000" lnSpcReduction="20000"/>
          </a:bodyPr>
          <a:lstStyle/>
          <a:p>
            <a:pPr>
              <a:defRPr/>
            </a:pPr>
            <a:r>
              <a:rPr lang="en-US" dirty="0" smtClean="0"/>
              <a:t>To connect </a:t>
            </a:r>
            <a:r>
              <a:rPr lang="en-US" dirty="0"/>
              <a:t>the magnet wires onto </a:t>
            </a:r>
            <a:r>
              <a:rPr lang="en-US" dirty="0" smtClean="0"/>
              <a:t>the toggle switch, I </a:t>
            </a:r>
            <a:r>
              <a:rPr lang="en-US" dirty="0"/>
              <a:t>will </a:t>
            </a:r>
            <a:r>
              <a:rPr lang="en-US" dirty="0" smtClean="0"/>
              <a:t>install</a:t>
            </a:r>
            <a:r>
              <a:rPr lang="en-US" baseline="0" dirty="0" smtClean="0"/>
              <a:t> </a:t>
            </a:r>
            <a:r>
              <a:rPr lang="en-US" sz="4600" dirty="0" smtClean="0"/>
              <a:t>10-106 Terminal Rings</a:t>
            </a:r>
            <a:r>
              <a:rPr lang="en-US" baseline="0" dirty="0" smtClean="0"/>
              <a:t> from </a:t>
            </a:r>
            <a:r>
              <a:rPr lang="en-US" sz="4600" dirty="0" smtClean="0"/>
              <a:t>Gardner Bender</a:t>
            </a:r>
            <a:r>
              <a:rPr lang="en-US" dirty="0" smtClean="0"/>
              <a:t>, which I</a:t>
            </a:r>
            <a:r>
              <a:rPr lang="en-US" baseline="0" dirty="0" smtClean="0"/>
              <a:t> </a:t>
            </a:r>
            <a:r>
              <a:rPr lang="en-US" dirty="0" smtClean="0"/>
              <a:t>purchased </a:t>
            </a:r>
            <a:r>
              <a:rPr lang="en-US" dirty="0"/>
              <a:t>from </a:t>
            </a:r>
            <a:r>
              <a:rPr lang="en-US" sz="4600" dirty="0" smtClean="0"/>
              <a:t>Amazon.com</a:t>
            </a:r>
            <a:r>
              <a:rPr lang="en-US" dirty="0" smtClean="0"/>
              <a:t>.</a:t>
            </a:r>
          </a:p>
          <a:p>
            <a:pPr>
              <a:defRPr/>
            </a:pPr>
            <a:r>
              <a:rPr lang="en-US" dirty="0" smtClean="0"/>
              <a:t>I will crimp these onto the ends of the magnet wire and screw them onto the toggle switch terminals.</a:t>
            </a:r>
            <a:endParaRPr lang="en-US" dirty="0"/>
          </a:p>
        </p:txBody>
      </p:sp>
      <p:pic>
        <p:nvPicPr>
          <p:cNvPr id="10" name="Content Placeholder 9"/>
          <p:cNvPicPr>
            <a:picLocks noGrp="1" noChangeAspect="1"/>
          </p:cNvPicPr>
          <p:nvPr>
            <p:ph sz="half" idx="2"/>
          </p:nvPr>
        </p:nvPicPr>
        <p:blipFill>
          <a:blip r:embed="rId3">
            <a:extLst>
              <a:ext uri="{BEBA8EAE-BF5A-486C-A8C5-ECC9F3942E4B}">
                <a14:imgProps xmlns:a14="http://schemas.microsoft.com/office/drawing/2010/main">
                  <a14:imgLayer r:embed="rId4">
                    <a14:imgEffect>
                      <a14:backgroundRemoval t="0" b="100000" l="0" r="99005"/>
                    </a14:imgEffect>
                  </a14:imgLayer>
                </a14:imgProps>
              </a:ext>
              <a:ext uri="{28A0092B-C50C-407E-A947-70E740481C1C}">
                <a14:useLocalDpi xmlns:a14="http://schemas.microsoft.com/office/drawing/2010/main" val="0"/>
              </a:ext>
            </a:extLst>
          </a:blip>
          <a:stretch>
            <a:fillRect/>
          </a:stretch>
        </p:blipFill>
        <p:spPr>
          <a:xfrm>
            <a:off x="5001624" y="2487613"/>
            <a:ext cx="1385477" cy="3446462"/>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92</a:t>
            </a:fld>
            <a:endParaRPr lang="en-US" dirty="0"/>
          </a:p>
        </p:txBody>
      </p:sp>
      <p:pic>
        <p:nvPicPr>
          <p:cNvPr id="5"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9607" y="3222815"/>
            <a:ext cx="1975993" cy="1975993"/>
          </a:xfrm>
          <a:prstGeom prst="rect">
            <a:avLst/>
          </a:prstGeom>
        </p:spPr>
      </p:pic>
    </p:spTree>
    <p:extLst>
      <p:ext uri="{BB962C8B-B14F-4D97-AF65-F5344CB8AC3E}">
        <p14:creationId xmlns:p14="http://schemas.microsoft.com/office/powerpoint/2010/main" val="174934035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Sandpaper</a:t>
            </a:r>
            <a:br>
              <a:rPr lang="en-US" baseline="0" dirty="0" smtClean="0"/>
            </a:br>
            <a:r>
              <a:rPr lang="en-US" baseline="0" dirty="0" smtClean="0"/>
              <a:t>(</a:t>
            </a:r>
            <a:r>
              <a:rPr lang="en-US" sz="4000" kern="1200" cap="none" baseline="0" dirty="0" smtClean="0">
                <a:ln w="3175" cmpd="sng">
                  <a:noFill/>
                </a:ln>
                <a:solidFill>
                  <a:schemeClr val="tx1">
                    <a:lumMod val="85000"/>
                    <a:lumOff val="15000"/>
                  </a:schemeClr>
                </a:solidFill>
                <a:effectLst/>
                <a:latin typeface="+mj-lt"/>
                <a:ea typeface="+mj-ea"/>
                <a:cs typeface="+mj-cs"/>
              </a:rPr>
              <a:t>Tools)</a:t>
            </a:r>
            <a:endParaRPr lang="en-US" dirty="0"/>
          </a:p>
        </p:txBody>
      </p:sp>
      <p:sp>
        <p:nvSpPr>
          <p:cNvPr id="9" name="Content Placeholder 8"/>
          <p:cNvSpPr>
            <a:spLocks noGrp="1"/>
          </p:cNvSpPr>
          <p:nvPr>
            <p:ph sz="half" idx="1"/>
          </p:nvPr>
        </p:nvSpPr>
        <p:spPr/>
        <p:txBody>
          <a:bodyPr>
            <a:normAutofit fontScale="92500" lnSpcReduction="20000"/>
          </a:bodyPr>
          <a:lstStyle/>
          <a:p>
            <a:pPr marL="285750" marR="0" indent="-285750" algn="l" defTabSz="457200" rtl="0" eaLnBrk="1" fontAlgn="auto" latinLnBrk="0" hangingPunct="1">
              <a:lnSpc>
                <a:spcPct val="100000"/>
              </a:lnSpc>
              <a:spcBef>
                <a:spcPct val="20000"/>
              </a:spcBef>
              <a:spcAft>
                <a:spcPts val="600"/>
              </a:spcAft>
              <a:buClr>
                <a:schemeClr val="accent1"/>
              </a:buClr>
              <a:buSzPct val="115000"/>
              <a:buFont typeface="Arial"/>
              <a:buChar char="•"/>
              <a:tabLst/>
              <a:defRPr/>
            </a:pPr>
            <a:r>
              <a:rPr lang="en-US" dirty="0" smtClean="0"/>
              <a:t>To maximize</a:t>
            </a:r>
            <a:r>
              <a:rPr lang="en-US" baseline="0" dirty="0" smtClean="0"/>
              <a:t> the connection between the terminal rings and the magnet wire, I will sand off the enamel layer at the ends of the wire using </a:t>
            </a:r>
            <a:r>
              <a:rPr lang="en-US" sz="3500" baseline="0" dirty="0" smtClean="0"/>
              <a:t>3M 600 Grit sandpaper</a:t>
            </a:r>
            <a:r>
              <a:rPr lang="en-US" baseline="0" dirty="0" smtClean="0"/>
              <a:t> that I purchased from </a:t>
            </a:r>
            <a:r>
              <a:rPr lang="en-US" sz="3500" baseline="0" dirty="0" smtClean="0"/>
              <a:t>Lowe’s</a:t>
            </a:r>
            <a:r>
              <a:rPr lang="en-US" baseline="0" dirty="0" smtClean="0"/>
              <a:t>.</a:t>
            </a: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93</a:t>
            </a:fld>
            <a:endParaRPr lang="en-US" dirty="0"/>
          </a:p>
        </p:txBody>
      </p:sp>
    </p:spTree>
    <p:extLst>
      <p:ext uri="{BB962C8B-B14F-4D97-AF65-F5344CB8AC3E}">
        <p14:creationId xmlns:p14="http://schemas.microsoft.com/office/powerpoint/2010/main" val="155573072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Crimper Tool</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Phase 4</a:t>
            </a:r>
            <a:r>
              <a:rPr lang="en-US" sz="4000" kern="1200" cap="none" baseline="0" dirty="0" smtClean="0">
                <a:ln w="3175" cmpd="sng">
                  <a:noFill/>
                </a:ln>
                <a:solidFill>
                  <a:schemeClr val="tx1">
                    <a:lumMod val="85000"/>
                    <a:lumOff val="15000"/>
                  </a:schemeClr>
                </a:solidFill>
                <a:effectLst/>
                <a:latin typeface="+mj-lt"/>
                <a:ea typeface="+mj-ea"/>
                <a:cs typeface="+mj-cs"/>
              </a:rPr>
              <a:t> Tools)</a:t>
            </a:r>
            <a:endParaRPr lang="en-US" dirty="0"/>
          </a:p>
        </p:txBody>
      </p:sp>
      <p:sp>
        <p:nvSpPr>
          <p:cNvPr id="9" name="Content Placeholder 8"/>
          <p:cNvSpPr>
            <a:spLocks noGrp="1"/>
          </p:cNvSpPr>
          <p:nvPr>
            <p:ph sz="half" idx="1"/>
          </p:nvPr>
        </p:nvSpPr>
        <p:spPr/>
        <p:txBody>
          <a:bodyPr>
            <a:normAutofit fontScale="70000" lnSpcReduction="20000"/>
          </a:bodyPr>
          <a:lstStyle/>
          <a:p>
            <a:r>
              <a:rPr lang="en-US" dirty="0" smtClean="0"/>
              <a:t>Using the </a:t>
            </a:r>
            <a:r>
              <a:rPr lang="en-US" sz="3500" dirty="0" smtClean="0"/>
              <a:t> </a:t>
            </a:r>
            <a:r>
              <a:rPr lang="en-US" sz="4600" dirty="0" smtClean="0"/>
              <a:t>VISE-GRIP </a:t>
            </a:r>
            <a:r>
              <a:rPr lang="en-US" sz="4600" dirty="0"/>
              <a:t>Multi Tool Stripper, Cutter and </a:t>
            </a:r>
            <a:r>
              <a:rPr lang="en-US" sz="4600" dirty="0" smtClean="0"/>
              <a:t>Crimper</a:t>
            </a:r>
            <a:r>
              <a:rPr lang="en-US" dirty="0" smtClean="0"/>
              <a:t> that I purchased from </a:t>
            </a:r>
            <a:r>
              <a:rPr lang="en-US" sz="4600" dirty="0" smtClean="0"/>
              <a:t>IRWIN Tools</a:t>
            </a:r>
            <a:r>
              <a:rPr lang="en-US" dirty="0" smtClean="0"/>
              <a:t> through </a:t>
            </a:r>
            <a:r>
              <a:rPr lang="en-US" sz="4600" dirty="0" smtClean="0"/>
              <a:t>Amazon.com</a:t>
            </a:r>
            <a:r>
              <a:rPr lang="en-US" dirty="0" smtClean="0"/>
              <a:t>, I will crimp </a:t>
            </a:r>
            <a:r>
              <a:rPr lang="en-US" dirty="0"/>
              <a:t>the </a:t>
            </a:r>
            <a:r>
              <a:rPr lang="en-US" dirty="0" smtClean="0"/>
              <a:t>ring </a:t>
            </a:r>
            <a:r>
              <a:rPr lang="en-US" dirty="0"/>
              <a:t>connector </a:t>
            </a:r>
            <a:r>
              <a:rPr lang="en-US" dirty="0" smtClean="0"/>
              <a:t>sleeves on the ends of magnet wires.</a:t>
            </a:r>
            <a:endParaRPr lang="en-US" baseline="0" dirty="0" smtClean="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6200000">
            <a:off x="5342801" y="3480952"/>
            <a:ext cx="1804426" cy="346117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94</a:t>
            </a:fld>
            <a:endParaRPr lang="en-US" dirty="0"/>
          </a:p>
        </p:txBody>
      </p:sp>
      <p:pic>
        <p:nvPicPr>
          <p:cNvPr id="12"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440" y="2487165"/>
            <a:ext cx="1822161" cy="182216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141" y="2487165"/>
            <a:ext cx="905299" cy="2251989"/>
          </a:xfrm>
          <a:prstGeom prst="rect">
            <a:avLst/>
          </a:prstGeom>
        </p:spPr>
      </p:pic>
    </p:spTree>
    <p:extLst>
      <p:ext uri="{BB962C8B-B14F-4D97-AF65-F5344CB8AC3E}">
        <p14:creationId xmlns:p14="http://schemas.microsoft.com/office/powerpoint/2010/main" val="3225861477"/>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 Toggle Switch</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Phase 4</a:t>
            </a:r>
            <a:r>
              <a:rPr lang="en-US" sz="4000" kern="1200" cap="none" baseline="0" dirty="0" smtClean="0">
                <a:ln w="3175" cmpd="sng">
                  <a:noFill/>
                </a:ln>
                <a:solidFill>
                  <a:schemeClr val="tx1">
                    <a:lumMod val="85000"/>
                    <a:lumOff val="15000"/>
                  </a:schemeClr>
                </a:solidFill>
                <a:effectLst/>
                <a:latin typeface="+mj-lt"/>
                <a:ea typeface="+mj-ea"/>
                <a:cs typeface="+mj-cs"/>
              </a:rPr>
              <a:t> Parts)</a:t>
            </a:r>
            <a:endParaRPr lang="en-US" dirty="0"/>
          </a:p>
        </p:txBody>
      </p:sp>
      <p:sp>
        <p:nvSpPr>
          <p:cNvPr id="9" name="Content Placeholder 8"/>
          <p:cNvSpPr>
            <a:spLocks noGrp="1"/>
          </p:cNvSpPr>
          <p:nvPr>
            <p:ph sz="half" idx="1"/>
          </p:nvPr>
        </p:nvSpPr>
        <p:spPr/>
        <p:txBody>
          <a:bodyPr>
            <a:normAutofit fontScale="92500" lnSpcReduction="20000"/>
          </a:bodyPr>
          <a:lstStyle/>
          <a:p>
            <a:pPr marL="285750" marR="0" indent="-285750" algn="l" defTabSz="457200" rtl="0" eaLnBrk="1" fontAlgn="auto" latinLnBrk="0" hangingPunct="1">
              <a:lnSpc>
                <a:spcPct val="100000"/>
              </a:lnSpc>
              <a:spcBef>
                <a:spcPct val="20000"/>
              </a:spcBef>
              <a:spcAft>
                <a:spcPts val="600"/>
              </a:spcAft>
              <a:buClr>
                <a:schemeClr val="accent1"/>
              </a:buClr>
              <a:buSzPct val="115000"/>
              <a:buFont typeface="Arial"/>
              <a:buChar char="•"/>
              <a:tabLst/>
              <a:defRPr/>
            </a:pPr>
            <a:r>
              <a:rPr lang="en-US" sz="2400" kern="1200" cap="none" dirty="0" smtClean="0">
                <a:solidFill>
                  <a:schemeClr val="tx1">
                    <a:lumMod val="85000"/>
                    <a:lumOff val="15000"/>
                  </a:schemeClr>
                </a:solidFill>
                <a:effectLst/>
                <a:latin typeface="+mn-lt"/>
                <a:ea typeface="+mn-ea"/>
                <a:cs typeface="+mn-cs"/>
              </a:rPr>
              <a:t>The ring connectors will then be screwed onto a </a:t>
            </a:r>
            <a:r>
              <a:rPr lang="en-US" sz="3500" kern="1200" cap="none" dirty="0" smtClean="0">
                <a:solidFill>
                  <a:schemeClr val="tx1">
                    <a:lumMod val="85000"/>
                    <a:lumOff val="15000"/>
                  </a:schemeClr>
                </a:solidFill>
                <a:effectLst/>
                <a:latin typeface="+mn-lt"/>
                <a:ea typeface="+mn-ea"/>
                <a:cs typeface="+mn-cs"/>
              </a:rPr>
              <a:t>20A toggle switch</a:t>
            </a:r>
            <a:r>
              <a:rPr lang="en-US" sz="2400" kern="1200" cap="none" dirty="0" smtClean="0">
                <a:solidFill>
                  <a:schemeClr val="tx1">
                    <a:lumMod val="85000"/>
                    <a:lumOff val="15000"/>
                  </a:schemeClr>
                </a:solidFill>
                <a:effectLst/>
                <a:latin typeface="+mn-lt"/>
                <a:ea typeface="+mn-ea"/>
                <a:cs typeface="+mn-cs"/>
              </a:rPr>
              <a:t>.</a:t>
            </a:r>
            <a:endParaRPr lang="en-US" sz="2400" dirty="0" smtClean="0">
              <a:effectLst/>
            </a:endParaRPr>
          </a:p>
          <a:p>
            <a:r>
              <a:rPr lang="en-US" dirty="0" smtClean="0"/>
              <a:t>This is a </a:t>
            </a:r>
            <a:r>
              <a:rPr lang="en-US" sz="3500" dirty="0"/>
              <a:t>double-pole, double-throw switch</a:t>
            </a:r>
            <a:r>
              <a:rPr lang="en-US" dirty="0"/>
              <a:t>, or </a:t>
            </a:r>
            <a:r>
              <a:rPr lang="en-US" sz="3500" dirty="0"/>
              <a:t>DPDT</a:t>
            </a:r>
            <a:r>
              <a:rPr lang="en-US" dirty="0"/>
              <a:t> for </a:t>
            </a:r>
            <a:r>
              <a:rPr lang="en-US" dirty="0" smtClean="0"/>
              <a:t>short.</a:t>
            </a: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95</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198" y="2542381"/>
            <a:ext cx="504825" cy="1255784"/>
          </a:xfrm>
          <a:prstGeom prst="rect">
            <a:avLst/>
          </a:prstGeom>
        </p:spPr>
      </p:pic>
    </p:spTree>
    <p:extLst>
      <p:ext uri="{BB962C8B-B14F-4D97-AF65-F5344CB8AC3E}">
        <p14:creationId xmlns:p14="http://schemas.microsoft.com/office/powerpoint/2010/main" val="1496338911"/>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Terminal Rings</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Assembly)</a:t>
            </a:r>
            <a:endParaRPr lang="en-US" dirty="0"/>
          </a:p>
        </p:txBody>
      </p:sp>
      <p:sp>
        <p:nvSpPr>
          <p:cNvPr id="9" name="Content Placeholder 8"/>
          <p:cNvSpPr>
            <a:spLocks noGrp="1"/>
          </p:cNvSpPr>
          <p:nvPr>
            <p:ph sz="half" idx="1"/>
          </p:nvPr>
        </p:nvSpPr>
        <p:spPr/>
        <p:txBody>
          <a:bodyPr>
            <a:normAutofit/>
          </a:bodyPr>
          <a:lstStyle/>
          <a:p>
            <a:r>
              <a:rPr lang="en-US" sz="2400" kern="1200" cap="none" dirty="0" smtClean="0">
                <a:solidFill>
                  <a:schemeClr val="tx1">
                    <a:lumMod val="85000"/>
                    <a:lumOff val="15000"/>
                  </a:schemeClr>
                </a:solidFill>
                <a:effectLst/>
                <a:latin typeface="+mn-lt"/>
                <a:ea typeface="+mn-ea"/>
                <a:cs typeface="+mn-cs"/>
              </a:rPr>
              <a:t>To tighten the screws that will hold the terminal rings onto the toggle switch. </a:t>
            </a:r>
            <a:r>
              <a:rPr lang="en-US" dirty="0" smtClean="0"/>
              <a:t>I will again use pieces from the </a:t>
            </a:r>
            <a:r>
              <a:rPr lang="en-US" sz="3200" dirty="0" smtClean="0"/>
              <a:t>iWork 53 piece Tool Set</a:t>
            </a:r>
            <a:r>
              <a:rPr lang="en-US" dirty="0" smtClean="0"/>
              <a:t> by </a:t>
            </a:r>
            <a:r>
              <a:rPr lang="en-US" sz="3200" dirty="0" smtClean="0"/>
              <a:t>Olympia Tools</a:t>
            </a:r>
            <a:r>
              <a:rPr lang="en-US" dirty="0" smtClean="0"/>
              <a:t>.</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96</a:t>
            </a:fld>
            <a:endParaRPr lang="en-US" dirty="0"/>
          </a:p>
        </p:txBody>
      </p:sp>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14426" y="2542381"/>
            <a:ext cx="1973509" cy="10136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181" y="4765685"/>
            <a:ext cx="376519" cy="936615"/>
          </a:xfrm>
          <a:prstGeom prst="rect">
            <a:avLst/>
          </a:prstGeom>
        </p:spPr>
      </p:pic>
    </p:spTree>
    <p:extLst>
      <p:ext uri="{BB962C8B-B14F-4D97-AF65-F5344CB8AC3E}">
        <p14:creationId xmlns:p14="http://schemas.microsoft.com/office/powerpoint/2010/main" val="152040415"/>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kern="1200" cap="none" baseline="0" dirty="0" smtClean="0">
                <a:ln w="3175" cmpd="sng">
                  <a:noFill/>
                </a:ln>
                <a:solidFill>
                  <a:schemeClr val="tx1">
                    <a:lumMod val="85000"/>
                    <a:lumOff val="15000"/>
                  </a:schemeClr>
                </a:solidFill>
                <a:effectLst/>
                <a:latin typeface="+mj-lt"/>
                <a:ea typeface="+mj-ea"/>
                <a:cs typeface="+mj-cs"/>
              </a:rPr>
              <a:t>ON/OFF Settings</a:t>
            </a:r>
            <a:br>
              <a:rPr lang="en-US" sz="4000" kern="1200" cap="none" baseline="0" dirty="0" smtClean="0">
                <a:ln w="3175" cmpd="sng">
                  <a:noFill/>
                </a:ln>
                <a:solidFill>
                  <a:schemeClr val="tx1">
                    <a:lumMod val="85000"/>
                    <a:lumOff val="15000"/>
                  </a:schemeClr>
                </a:solidFill>
                <a:effectLst/>
                <a:latin typeface="+mj-lt"/>
                <a:ea typeface="+mj-ea"/>
                <a:cs typeface="+mj-cs"/>
              </a:rPr>
            </a:br>
            <a:r>
              <a:rPr lang="en-US" sz="4000" kern="1200" cap="none" baseline="0" dirty="0" smtClean="0">
                <a:ln w="3175" cmpd="sng">
                  <a:noFill/>
                </a:ln>
                <a:solidFill>
                  <a:schemeClr val="tx1">
                    <a:lumMod val="85000"/>
                    <a:lumOff val="15000"/>
                  </a:schemeClr>
                </a:solidFill>
                <a:effectLst/>
                <a:latin typeface="+mj-lt"/>
                <a:ea typeface="+mj-ea"/>
                <a:cs typeface="+mj-cs"/>
              </a:rPr>
              <a:t>(</a:t>
            </a:r>
            <a:r>
              <a:rPr lang="en-US" sz="4000" kern="1200" cap="none" dirty="0" smtClean="0">
                <a:ln w="3175" cmpd="sng">
                  <a:noFill/>
                </a:ln>
                <a:solidFill>
                  <a:schemeClr val="tx1">
                    <a:lumMod val="85000"/>
                    <a:lumOff val="15000"/>
                  </a:schemeClr>
                </a:solidFill>
                <a:effectLst/>
                <a:latin typeface="+mj-lt"/>
                <a:ea typeface="+mj-ea"/>
                <a:cs typeface="+mj-cs"/>
              </a:rPr>
              <a:t>Operation)</a:t>
            </a:r>
            <a:endParaRPr lang="en-US" dirty="0"/>
          </a:p>
        </p:txBody>
      </p:sp>
      <p:sp>
        <p:nvSpPr>
          <p:cNvPr id="9" name="Content Placeholder 8"/>
          <p:cNvSpPr>
            <a:spLocks noGrp="1"/>
          </p:cNvSpPr>
          <p:nvPr>
            <p:ph sz="half" idx="1"/>
          </p:nvPr>
        </p:nvSpPr>
        <p:spPr/>
        <p:txBody>
          <a:bodyPr>
            <a:normAutofit fontScale="77500" lnSpcReduction="20000"/>
          </a:bodyPr>
          <a:lstStyle/>
          <a:p>
            <a:pPr marL="285750" marR="0" indent="-285750" algn="l" defTabSz="457200" rtl="0" eaLnBrk="1" fontAlgn="auto" latinLnBrk="0" hangingPunct="1">
              <a:lnSpc>
                <a:spcPct val="100000"/>
              </a:lnSpc>
              <a:spcBef>
                <a:spcPct val="20000"/>
              </a:spcBef>
              <a:spcAft>
                <a:spcPts val="600"/>
              </a:spcAft>
              <a:buClr>
                <a:schemeClr val="accent1"/>
              </a:buClr>
              <a:buSzPct val="115000"/>
              <a:buFont typeface="Arial"/>
              <a:buChar char="•"/>
              <a:tabLst/>
              <a:defRPr/>
            </a:pPr>
            <a:r>
              <a:rPr lang="en-US" sz="2400" kern="1200" cap="none" dirty="0" smtClean="0">
                <a:solidFill>
                  <a:schemeClr val="tx1">
                    <a:lumMod val="85000"/>
                    <a:lumOff val="15000"/>
                  </a:schemeClr>
                </a:solidFill>
                <a:effectLst/>
                <a:latin typeface="+mn-lt"/>
                <a:ea typeface="+mn-ea"/>
                <a:cs typeface="+mn-cs"/>
              </a:rPr>
              <a:t>The</a:t>
            </a:r>
            <a:r>
              <a:rPr lang="en-US" sz="2400" kern="1200" cap="none" baseline="0" dirty="0" smtClean="0">
                <a:solidFill>
                  <a:schemeClr val="tx1">
                    <a:lumMod val="85000"/>
                    <a:lumOff val="15000"/>
                  </a:schemeClr>
                </a:solidFill>
                <a:effectLst/>
                <a:latin typeface="+mn-lt"/>
                <a:ea typeface="+mn-ea"/>
                <a:cs typeface="+mn-cs"/>
              </a:rPr>
              <a:t> </a:t>
            </a:r>
            <a:r>
              <a:rPr lang="en-US" sz="4100" kern="1200" cap="none" baseline="0" dirty="0" smtClean="0">
                <a:solidFill>
                  <a:schemeClr val="tx1">
                    <a:lumMod val="85000"/>
                    <a:lumOff val="15000"/>
                  </a:schemeClr>
                </a:solidFill>
                <a:effectLst/>
                <a:latin typeface="+mn-lt"/>
                <a:ea typeface="+mn-ea"/>
                <a:cs typeface="+mn-cs"/>
              </a:rPr>
              <a:t>DPDT (or double-pole double-throw) </a:t>
            </a:r>
            <a:r>
              <a:rPr lang="en-US" sz="4100" kern="1200" cap="none" dirty="0" smtClean="0">
                <a:solidFill>
                  <a:schemeClr val="tx1">
                    <a:lumMod val="85000"/>
                    <a:lumOff val="15000"/>
                  </a:schemeClr>
                </a:solidFill>
                <a:effectLst/>
                <a:latin typeface="+mn-lt"/>
                <a:ea typeface="+mn-ea"/>
                <a:cs typeface="+mn-cs"/>
              </a:rPr>
              <a:t>switch</a:t>
            </a:r>
            <a:r>
              <a:rPr lang="en-US" sz="2400" kern="1200" cap="none" dirty="0" smtClean="0">
                <a:solidFill>
                  <a:schemeClr val="tx1">
                    <a:lumMod val="85000"/>
                    <a:lumOff val="15000"/>
                  </a:schemeClr>
                </a:solidFill>
                <a:effectLst/>
                <a:latin typeface="+mn-lt"/>
                <a:ea typeface="+mn-ea"/>
                <a:cs typeface="+mn-cs"/>
              </a:rPr>
              <a:t>, purchased from  </a:t>
            </a:r>
            <a:r>
              <a:rPr lang="en-US" sz="4100" kern="1200" cap="none" dirty="0" smtClean="0">
                <a:solidFill>
                  <a:schemeClr val="tx1">
                    <a:lumMod val="85000"/>
                    <a:lumOff val="15000"/>
                  </a:schemeClr>
                </a:solidFill>
                <a:effectLst/>
                <a:latin typeface="+mn-lt"/>
                <a:ea typeface="+mn-ea"/>
                <a:cs typeface="+mn-cs"/>
              </a:rPr>
              <a:t>TOOGOO</a:t>
            </a:r>
            <a:r>
              <a:rPr lang="en-US" sz="2400" kern="1200" cap="none" dirty="0" smtClean="0">
                <a:solidFill>
                  <a:schemeClr val="tx1">
                    <a:lumMod val="85000"/>
                    <a:lumOff val="15000"/>
                  </a:schemeClr>
                </a:solidFill>
                <a:effectLst/>
                <a:latin typeface="+mn-lt"/>
                <a:ea typeface="+mn-ea"/>
                <a:cs typeface="+mn-cs"/>
              </a:rPr>
              <a:t> through </a:t>
            </a:r>
            <a:r>
              <a:rPr lang="en-US" sz="4100" kern="1200" cap="none" dirty="0" smtClean="0">
                <a:solidFill>
                  <a:schemeClr val="tx1">
                    <a:lumMod val="85000"/>
                    <a:lumOff val="15000"/>
                  </a:schemeClr>
                </a:solidFill>
                <a:effectLst/>
                <a:latin typeface="+mn-lt"/>
                <a:ea typeface="+mn-ea"/>
                <a:cs typeface="+mn-cs"/>
              </a:rPr>
              <a:t>Amazon.com</a:t>
            </a:r>
            <a:r>
              <a:rPr lang="en-US" sz="2400" kern="1200" cap="none" dirty="0" smtClean="0">
                <a:solidFill>
                  <a:schemeClr val="tx1">
                    <a:lumMod val="85000"/>
                    <a:lumOff val="15000"/>
                  </a:schemeClr>
                </a:solidFill>
                <a:effectLst/>
                <a:latin typeface="+mn-lt"/>
                <a:ea typeface="+mn-ea"/>
                <a:cs typeface="+mn-cs"/>
              </a:rPr>
              <a:t>, has </a:t>
            </a:r>
            <a:r>
              <a:rPr lang="en-US" sz="3200" kern="1200" cap="none" dirty="0" smtClean="0">
                <a:solidFill>
                  <a:schemeClr val="tx1">
                    <a:lumMod val="85000"/>
                    <a:lumOff val="15000"/>
                  </a:schemeClr>
                </a:solidFill>
                <a:effectLst/>
                <a:latin typeface="+mn-lt"/>
                <a:ea typeface="+mn-ea"/>
                <a:cs typeface="+mn-cs"/>
              </a:rPr>
              <a:t>one </a:t>
            </a:r>
            <a:r>
              <a:rPr lang="en-US" sz="4100" kern="1200" cap="none" dirty="0" smtClean="0">
                <a:solidFill>
                  <a:schemeClr val="tx1">
                    <a:lumMod val="85000"/>
                    <a:lumOff val="15000"/>
                  </a:schemeClr>
                </a:solidFill>
                <a:effectLst/>
                <a:latin typeface="+mn-lt"/>
                <a:ea typeface="+mn-ea"/>
                <a:cs typeface="+mn-cs"/>
              </a:rPr>
              <a:t>OFF</a:t>
            </a:r>
            <a:r>
              <a:rPr lang="en-US" sz="3200" kern="1200" cap="none" dirty="0" smtClean="0">
                <a:solidFill>
                  <a:schemeClr val="tx1">
                    <a:lumMod val="85000"/>
                    <a:lumOff val="15000"/>
                  </a:schemeClr>
                </a:solidFill>
                <a:effectLst/>
                <a:latin typeface="+mn-lt"/>
                <a:ea typeface="+mn-ea"/>
                <a:cs typeface="+mn-cs"/>
              </a:rPr>
              <a:t> setting and two </a:t>
            </a:r>
            <a:r>
              <a:rPr lang="en-US" sz="4100" kern="1200" cap="none" dirty="0" smtClean="0">
                <a:solidFill>
                  <a:schemeClr val="tx1">
                    <a:lumMod val="85000"/>
                    <a:lumOff val="15000"/>
                  </a:schemeClr>
                </a:solidFill>
                <a:effectLst/>
                <a:latin typeface="+mn-lt"/>
                <a:ea typeface="+mn-ea"/>
                <a:cs typeface="+mn-cs"/>
              </a:rPr>
              <a:t>ON</a:t>
            </a:r>
            <a:r>
              <a:rPr lang="en-US" sz="3200" kern="1200" cap="none" dirty="0" smtClean="0">
                <a:solidFill>
                  <a:schemeClr val="tx1">
                    <a:lumMod val="85000"/>
                    <a:lumOff val="15000"/>
                  </a:schemeClr>
                </a:solidFill>
                <a:effectLst/>
                <a:latin typeface="+mn-lt"/>
                <a:ea typeface="+mn-ea"/>
                <a:cs typeface="+mn-cs"/>
              </a:rPr>
              <a:t> settings</a:t>
            </a:r>
            <a:r>
              <a:rPr lang="en-US" sz="2400" kern="1200" cap="none" dirty="0" smtClean="0">
                <a:solidFill>
                  <a:schemeClr val="tx1">
                    <a:lumMod val="85000"/>
                    <a:lumOff val="15000"/>
                  </a:schemeClr>
                </a:solidFill>
                <a:effectLst/>
                <a:latin typeface="+mn-lt"/>
                <a:ea typeface="+mn-ea"/>
                <a:cs typeface="+mn-cs"/>
              </a:rPr>
              <a:t>.</a:t>
            </a: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97</a:t>
            </a:fld>
            <a:endParaRPr lang="en-US" dirty="0"/>
          </a:p>
        </p:txBody>
      </p:sp>
    </p:spTree>
    <p:extLst>
      <p:ext uri="{BB962C8B-B14F-4D97-AF65-F5344CB8AC3E}">
        <p14:creationId xmlns:p14="http://schemas.microsoft.com/office/powerpoint/2010/main" val="121225964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OFF Setting</a:t>
            </a:r>
            <a:br>
              <a:rPr lang="en-US" baseline="0" dirty="0" smtClean="0"/>
            </a:br>
            <a:r>
              <a:rPr lang="en-US" baseline="0" dirty="0" smtClean="0"/>
              <a:t>(</a:t>
            </a:r>
            <a:r>
              <a:rPr lang="en-US" sz="4000" kern="1200" cap="none" dirty="0" smtClean="0">
                <a:ln w="3175" cmpd="sng">
                  <a:noFill/>
                </a:ln>
                <a:solidFill>
                  <a:schemeClr val="tx1">
                    <a:lumMod val="85000"/>
                    <a:lumOff val="15000"/>
                  </a:schemeClr>
                </a:solidFill>
                <a:effectLst/>
                <a:latin typeface="+mj-lt"/>
                <a:ea typeface="+mj-ea"/>
                <a:cs typeface="+mj-cs"/>
              </a:rPr>
              <a:t>Operation)</a:t>
            </a:r>
            <a:endParaRPr lang="en-US" dirty="0"/>
          </a:p>
        </p:txBody>
      </p:sp>
      <p:sp>
        <p:nvSpPr>
          <p:cNvPr id="9" name="Content Placeholder 8"/>
          <p:cNvSpPr>
            <a:spLocks noGrp="1"/>
          </p:cNvSpPr>
          <p:nvPr>
            <p:ph sz="half" idx="1"/>
          </p:nvPr>
        </p:nvSpPr>
        <p:spPr/>
        <p:txBody>
          <a:bodyPr>
            <a:normAutofit fontScale="92500" lnSpcReduction="10000"/>
          </a:bodyPr>
          <a:lstStyle/>
          <a:p>
            <a:r>
              <a:rPr lang="en-US" dirty="0" smtClean="0"/>
              <a:t>When the </a:t>
            </a:r>
            <a:r>
              <a:rPr lang="en-US" sz="3500" dirty="0" smtClean="0"/>
              <a:t>OFF setting</a:t>
            </a:r>
            <a:r>
              <a:rPr lang="en-US" dirty="0" smtClean="0"/>
              <a:t> is selected, the S.H.O. coil will be an open circuit.</a:t>
            </a:r>
          </a:p>
          <a:p>
            <a:pPr marL="285750" marR="0" indent="-285750" algn="l" defTabSz="457200" rtl="0" eaLnBrk="1" fontAlgn="auto" latinLnBrk="0" hangingPunct="1">
              <a:lnSpc>
                <a:spcPct val="100000"/>
              </a:lnSpc>
              <a:spcBef>
                <a:spcPct val="20000"/>
              </a:spcBef>
              <a:spcAft>
                <a:spcPts val="600"/>
              </a:spcAft>
              <a:buClr>
                <a:schemeClr val="accent1"/>
              </a:buClr>
              <a:buSzPct val="115000"/>
              <a:buFont typeface="Arial"/>
              <a:buChar char="•"/>
              <a:tabLst/>
              <a:defRPr/>
            </a:pPr>
            <a:r>
              <a:rPr lang="en-US" sz="2400" kern="1200" cap="none" dirty="0" smtClean="0">
                <a:solidFill>
                  <a:schemeClr val="tx1">
                    <a:lumMod val="85000"/>
                    <a:lumOff val="15000"/>
                  </a:schemeClr>
                </a:solidFill>
                <a:effectLst/>
                <a:latin typeface="+mn-lt"/>
                <a:ea typeface="+mn-ea"/>
                <a:cs typeface="+mn-cs"/>
              </a:rPr>
              <a:t>The two middle terminals or “poles” </a:t>
            </a:r>
            <a:r>
              <a:rPr lang="en-US" dirty="0" smtClean="0"/>
              <a:t>matching the OFF setting </a:t>
            </a:r>
            <a:r>
              <a:rPr lang="en-US" sz="2400" kern="1200" cap="none" dirty="0" smtClean="0">
                <a:solidFill>
                  <a:schemeClr val="tx1">
                    <a:lumMod val="85000"/>
                    <a:lumOff val="15000"/>
                  </a:schemeClr>
                </a:solidFill>
                <a:effectLst/>
                <a:latin typeface="+mn-lt"/>
                <a:ea typeface="+mn-ea"/>
                <a:cs typeface="+mn-cs"/>
              </a:rPr>
              <a:t>will be connected to the ends of the coil, but nothing else.</a:t>
            </a:r>
            <a:endParaRPr lang="en-US" sz="2400" dirty="0" smtClean="0">
              <a:effectLst/>
            </a:endParaRPr>
          </a:p>
        </p:txBody>
      </p:sp>
      <p:pic>
        <p:nvPicPr>
          <p:cNvPr id="4" name="Content Placeholder 3"/>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624175" y="2565463"/>
            <a:ext cx="1771651" cy="2543968"/>
          </a:xfrm>
        </p:spPr>
      </p:pic>
      <p:sp>
        <p:nvSpPr>
          <p:cNvPr id="5" name="Slide Number Placeholder 4"/>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98</a:t>
            </a:fld>
            <a:endParaRPr lang="en-US" dirty="0"/>
          </a:p>
        </p:txBody>
      </p:sp>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5" y="4429359"/>
            <a:ext cx="1470025" cy="14700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206" y="2565463"/>
            <a:ext cx="708394" cy="1762175"/>
          </a:xfrm>
          <a:prstGeom prst="rect">
            <a:avLst/>
          </a:prstGeom>
        </p:spPr>
      </p:pic>
      <p:grpSp>
        <p:nvGrpSpPr>
          <p:cNvPr id="7" name="Group 6"/>
          <p:cNvGrpSpPr/>
          <p:nvPr/>
        </p:nvGrpSpPr>
        <p:grpSpPr>
          <a:xfrm>
            <a:off x="5075509" y="4127612"/>
            <a:ext cx="994376" cy="781794"/>
            <a:chOff x="4643797" y="4327637"/>
            <a:chExt cx="994376" cy="781794"/>
          </a:xfrm>
        </p:grpSpPr>
        <p:sp>
          <p:nvSpPr>
            <p:cNvPr id="3" name="Oval 2"/>
            <p:cNvSpPr/>
            <p:nvPr/>
          </p:nvSpPr>
          <p:spPr>
            <a:xfrm>
              <a:off x="5079486" y="4550744"/>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Oval 9"/>
            <p:cNvSpPr/>
            <p:nvPr/>
          </p:nvSpPr>
          <p:spPr>
            <a:xfrm>
              <a:off x="4643797" y="4327637"/>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770509813"/>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aseline="0" dirty="0" smtClean="0"/>
              <a:t>On Setting #1</a:t>
            </a:r>
            <a:br>
              <a:rPr lang="en-US" baseline="0" dirty="0" smtClean="0"/>
            </a:br>
            <a:r>
              <a:rPr lang="en-US" baseline="0" dirty="0" smtClean="0"/>
              <a:t>(</a:t>
            </a:r>
            <a:r>
              <a:rPr lang="en-US" sz="4000" kern="1200" cap="none" baseline="0" dirty="0" smtClean="0">
                <a:ln w="3175" cmpd="sng">
                  <a:noFill/>
                </a:ln>
                <a:solidFill>
                  <a:schemeClr val="tx1">
                    <a:lumMod val="85000"/>
                    <a:lumOff val="15000"/>
                  </a:schemeClr>
                </a:solidFill>
                <a:effectLst/>
                <a:latin typeface="+mj-lt"/>
                <a:ea typeface="+mj-ea"/>
                <a:cs typeface="+mj-cs"/>
              </a:rPr>
              <a:t>Operation)</a:t>
            </a:r>
            <a:endParaRPr lang="en-US" dirty="0"/>
          </a:p>
        </p:txBody>
      </p:sp>
      <p:sp>
        <p:nvSpPr>
          <p:cNvPr id="9" name="Content Placeholder 8"/>
          <p:cNvSpPr>
            <a:spLocks noGrp="1"/>
          </p:cNvSpPr>
          <p:nvPr>
            <p:ph sz="half" idx="1"/>
          </p:nvPr>
        </p:nvSpPr>
        <p:spPr/>
        <p:txBody>
          <a:bodyPr>
            <a:normAutofit fontScale="92500"/>
          </a:bodyPr>
          <a:lstStyle/>
          <a:p>
            <a:r>
              <a:rPr lang="en-US" sz="2800" dirty="0" smtClean="0"/>
              <a:t>When </a:t>
            </a:r>
            <a:r>
              <a:rPr lang="en-US" sz="3800" dirty="0" smtClean="0"/>
              <a:t>ON setting #1</a:t>
            </a:r>
            <a:r>
              <a:rPr lang="en-US" dirty="0" smtClean="0"/>
              <a:t> is selected, it will simply close the circuit</a:t>
            </a:r>
            <a:r>
              <a:rPr lang="en-US" dirty="0"/>
              <a:t>.</a:t>
            </a:r>
          </a:p>
          <a:p>
            <a:r>
              <a:rPr lang="en-US" dirty="0" smtClean="0"/>
              <a:t>The two terminals or  “poles” for this setting will be connected together with magnet wire.</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5025" y="2542381"/>
            <a:ext cx="3336925" cy="3336925"/>
          </a:xfrm>
        </p:spPr>
      </p:pic>
      <p:sp>
        <p:nvSpPr>
          <p:cNvPr id="3" name="Slide Number Placeholder 2"/>
          <p:cNvSpPr>
            <a:spLocks noGrp="1"/>
          </p:cNvSpPr>
          <p:nvPr>
            <p:ph type="sldNum" sz="quarter" idx="12"/>
          </p:nvPr>
        </p:nvSpPr>
        <p:spPr>
          <a:xfrm>
            <a:off x="7580091" y="5960533"/>
            <a:ext cx="395510" cy="279400"/>
          </a:xfrm>
          <a:prstGeom prst="rect">
            <a:avLst/>
          </a:prstGeom>
        </p:spPr>
        <p:txBody>
          <a:bodyPr/>
          <a:lstStyle/>
          <a:p>
            <a:fld id="{5D84065D-F351-4B03-BD91-D8A6B8D4B362}" type="slidenum">
              <a:rPr lang="en-US" smtClean="0"/>
              <a:t>99</a:t>
            </a:fld>
            <a:endParaRPr lang="en-US" dirty="0"/>
          </a:p>
        </p:txBody>
      </p:sp>
      <p:grpSp>
        <p:nvGrpSpPr>
          <p:cNvPr id="6" name="Group 5"/>
          <p:cNvGrpSpPr/>
          <p:nvPr/>
        </p:nvGrpSpPr>
        <p:grpSpPr>
          <a:xfrm>
            <a:off x="5328946" y="4899868"/>
            <a:ext cx="1245763" cy="979438"/>
            <a:chOff x="4643797" y="4327637"/>
            <a:chExt cx="994376" cy="781794"/>
          </a:xfrm>
        </p:grpSpPr>
        <p:sp>
          <p:nvSpPr>
            <p:cNvPr id="7" name="Oval 6"/>
            <p:cNvSpPr/>
            <p:nvPr/>
          </p:nvSpPr>
          <p:spPr>
            <a:xfrm>
              <a:off x="5079486" y="4550744"/>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Oval 7"/>
            <p:cNvSpPr/>
            <p:nvPr/>
          </p:nvSpPr>
          <p:spPr>
            <a:xfrm>
              <a:off x="4643797" y="4327637"/>
              <a:ext cx="558687" cy="558687"/>
            </a:xfrm>
            <a:prstGeom prst="ellipse">
              <a:avLst/>
            </a:prstGeom>
            <a:noFill/>
            <a:ln w="73025">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2502742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7620</Words>
  <Application>Microsoft Office PowerPoint</Application>
  <PresentationFormat>Letter Paper (8.5x11 in)</PresentationFormat>
  <Paragraphs>786</Paragraphs>
  <Slides>176</Slides>
  <Notes>105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176</vt:i4>
      </vt:variant>
    </vt:vector>
  </HeadingPairs>
  <TitlesOfParts>
    <vt:vector size="182" baseType="lpstr">
      <vt:lpstr>Garamond</vt:lpstr>
      <vt:lpstr>Calibri</vt:lpstr>
      <vt:lpstr>Bebas</vt:lpstr>
      <vt:lpstr>Arial</vt:lpstr>
      <vt:lpstr>Comic Sans MS</vt:lpstr>
      <vt:lpstr>Organic</vt:lpstr>
      <vt:lpstr>Let’s Build The S.H.O. Drive</vt:lpstr>
      <vt:lpstr>Measuring Devices (Equipment)</vt:lpstr>
      <vt:lpstr>Rechargeable Batteries (Energy)</vt:lpstr>
      <vt:lpstr>Non-Rechargeable Batteries (Energy)</vt:lpstr>
      <vt:lpstr>Fuses (Equipment)</vt:lpstr>
      <vt:lpstr>20 Amp Fuses (Equipment)</vt:lpstr>
      <vt:lpstr>200 Milliamp Fuses (Equipment)</vt:lpstr>
      <vt:lpstr>Fire Extinguisher (Equipment)</vt:lpstr>
      <vt:lpstr>Fire Extinguisher (Equipment)</vt:lpstr>
      <vt:lpstr>Safety Gear (Equipment)</vt:lpstr>
      <vt:lpstr>Safety Gear (Equipment)</vt:lpstr>
      <vt:lpstr>Visual Evidence (Protocols)</vt:lpstr>
      <vt:lpstr>Camcorder (Recording)</vt:lpstr>
      <vt:lpstr>Camcorder (Recording)</vt:lpstr>
      <vt:lpstr>Memory Card (Recording)</vt:lpstr>
      <vt:lpstr>Adjustable Clamp Mount (Recording)</vt:lpstr>
      <vt:lpstr>Wide Angle Lens Kit (Recording)</vt:lpstr>
      <vt:lpstr>In Phase 1…</vt:lpstr>
      <vt:lpstr>2 Barn Birdhouse Kits (Phase 1 Parts)</vt:lpstr>
      <vt:lpstr>Saving Time (Protocols)</vt:lpstr>
      <vt:lpstr>Hole Size (Compatibility)</vt:lpstr>
      <vt:lpstr>Circle Template (Phase 1 Tools)</vt:lpstr>
      <vt:lpstr>Power Drill (Phase 1 Tools)</vt:lpstr>
      <vt:lpstr>Portable Work Bench (Equipment)</vt:lpstr>
      <vt:lpstr>Dremel Accessory Set (Phase 1 Tools)</vt:lpstr>
      <vt:lpstr>Sanding Bands &amp; Drum (Phase 1 Tools)</vt:lpstr>
      <vt:lpstr>Plywood Surface (Equipment)</vt:lpstr>
      <vt:lpstr>C-Clamps (Equipment)</vt:lpstr>
      <vt:lpstr>Ash Wood Blocks (Phase 1 Parts)</vt:lpstr>
      <vt:lpstr>Brass Hinges (Phase 1 Parts)</vt:lpstr>
      <vt:lpstr>Transparency (Protocols)</vt:lpstr>
      <vt:lpstr>Transparency (Protocols)</vt:lpstr>
      <vt:lpstr>Transparency (Protocols)</vt:lpstr>
      <vt:lpstr>Metal Spring Clamps (Equipment)</vt:lpstr>
      <vt:lpstr>Power Drill (Recap)</vt:lpstr>
      <vt:lpstr>Compact Power Drill (Tools)</vt:lpstr>
      <vt:lpstr>Drill Bits (Tools)</vt:lpstr>
      <vt:lpstr>Brass Screws (Parts)</vt:lpstr>
      <vt:lpstr>Screw Driver Set (Tools)</vt:lpstr>
      <vt:lpstr>Square Nuts and Rod (Phase 1 Parts)</vt:lpstr>
      <vt:lpstr>Square Nuts and Rod (Phase 1 Parts)</vt:lpstr>
      <vt:lpstr>Neo Magnets (Compatibility)</vt:lpstr>
      <vt:lpstr>Bonding the Square Nuts (Assembly)</vt:lpstr>
      <vt:lpstr>In Phase 2…</vt:lpstr>
      <vt:lpstr>Neodymium Magnets (Phase 2 Parts)</vt:lpstr>
      <vt:lpstr>Neodymium Magnets (Phase 2 Parts)</vt:lpstr>
      <vt:lpstr>Neodymium Magnets (Phase 2 Parts)</vt:lpstr>
      <vt:lpstr>Securing the Shaft (Protocols)</vt:lpstr>
      <vt:lpstr>Magnetic Pole Detector (Measuring Equipment)</vt:lpstr>
      <vt:lpstr>Magnetic Rotor (Assembly)</vt:lpstr>
      <vt:lpstr>Wood Panels (Disassembly)</vt:lpstr>
      <vt:lpstr>Bearings (Phase 2 Parts)</vt:lpstr>
      <vt:lpstr>Inserting the Rotor (Assembly)</vt:lpstr>
      <vt:lpstr>In Phase 3…</vt:lpstr>
      <vt:lpstr>Magnet Wires (Phase 3 Parts)</vt:lpstr>
      <vt:lpstr>Magnet Wires (Phase 3 Parts)</vt:lpstr>
      <vt:lpstr>Hole Diameter (Compatibility)</vt:lpstr>
      <vt:lpstr>S.H.O. Drive (Design)</vt:lpstr>
      <vt:lpstr>Custom Spool (Assembly)</vt:lpstr>
      <vt:lpstr>Mailing Tube (Equipment)</vt:lpstr>
      <vt:lpstr>Nylon Fasteners (Phase 3 Tools)</vt:lpstr>
      <vt:lpstr>Curved Ruler (Tools)</vt:lpstr>
      <vt:lpstr>S.H.O. Coils (Assembly)</vt:lpstr>
      <vt:lpstr>Curved Ruler (Tools)</vt:lpstr>
      <vt:lpstr>Visualis Electromagnetism (Software)</vt:lpstr>
      <vt:lpstr>Tubing Bender (Phase 3 Tools)</vt:lpstr>
      <vt:lpstr>Tubing Bender (Phase 3 Tools)</vt:lpstr>
      <vt:lpstr>Ceiling Hooks (Phase 3 Parts)</vt:lpstr>
      <vt:lpstr>Wood Panels (Disassembly)</vt:lpstr>
      <vt:lpstr>Ceiling hooks (Assembly)</vt:lpstr>
      <vt:lpstr>Bundle Diameter (Compatibility)</vt:lpstr>
      <vt:lpstr>Electrical Tape (Parts)</vt:lpstr>
      <vt:lpstr>Drill Bits (Phase 3 Tools)</vt:lpstr>
      <vt:lpstr>S.H.O. Coils (Assembly)</vt:lpstr>
      <vt:lpstr>Wire Connector &amp; Sandpaper (Phase 3 Parts &amp; Tools)</vt:lpstr>
      <vt:lpstr>In Phase 4…</vt:lpstr>
      <vt:lpstr>In Phase 4…</vt:lpstr>
      <vt:lpstr>Transparency (Protocols)</vt:lpstr>
      <vt:lpstr>S.H.O. Coils (Disassembly)</vt:lpstr>
      <vt:lpstr>Wood Panels (Disassembly)</vt:lpstr>
      <vt:lpstr>Metal Detector (Measuring Devices)</vt:lpstr>
      <vt:lpstr>Metal Spring Clamps (Recap)</vt:lpstr>
      <vt:lpstr>Compact Power Drill (Recap)</vt:lpstr>
      <vt:lpstr>Drill Bits (Recap)</vt:lpstr>
      <vt:lpstr>Spacers (Phase 4 Parts)</vt:lpstr>
      <vt:lpstr>Wide “Wood Shingle” (Phase 4 Parts)</vt:lpstr>
      <vt:lpstr>X-Acto Knife (Phase 4 Tools)</vt:lpstr>
      <vt:lpstr>Narrow “Wood Shingles” (Parts)</vt:lpstr>
      <vt:lpstr>PowerPoint Presentation</vt:lpstr>
      <vt:lpstr>S.H.O. Drive (Reassembly)</vt:lpstr>
      <vt:lpstr>Hex Nuts (Parts)</vt:lpstr>
      <vt:lpstr>Terminal Rings (Phase 4 Parts)</vt:lpstr>
      <vt:lpstr>Sandpaper (Tools)</vt:lpstr>
      <vt:lpstr>Crimper Tool (Phase 4 Tools)</vt:lpstr>
      <vt:lpstr> Toggle Switch (Phase 4 Parts)</vt:lpstr>
      <vt:lpstr>Terminal Rings (Assembly)</vt:lpstr>
      <vt:lpstr>ON/OFF Settings (Operation)</vt:lpstr>
      <vt:lpstr>OFF Setting (Operation)</vt:lpstr>
      <vt:lpstr>On Setting #1 (Operation)</vt:lpstr>
      <vt:lpstr>On Setting #2 (Operation)</vt:lpstr>
      <vt:lpstr>LC meter (Measuring Devices)</vt:lpstr>
      <vt:lpstr>LC meter (Measuring Devices)</vt:lpstr>
      <vt:lpstr>On Setting #2 (Operation)</vt:lpstr>
      <vt:lpstr>Milli-ohm Meter (Measuring Devices)</vt:lpstr>
      <vt:lpstr>Milli-ohm Meter (Measuring Devices)</vt:lpstr>
      <vt:lpstr>On Setting #2 (Operation)</vt:lpstr>
      <vt:lpstr>True-RMS Multimeter (Measuring Devices)</vt:lpstr>
      <vt:lpstr>True-RMS Multimeter (Measuring Devices)</vt:lpstr>
      <vt:lpstr>True-RMS Multimeter (Measuring Devices)</vt:lpstr>
      <vt:lpstr>True-RMS Multimeter (Measuring Devices)</vt:lpstr>
      <vt:lpstr>Mounting the Switch (Assembly)</vt:lpstr>
      <vt:lpstr>Alligator Clip Leads (Equipment)</vt:lpstr>
      <vt:lpstr>Alligator Clip Leads (Equipment)</vt:lpstr>
      <vt:lpstr>Output Demonstration (Protocols)</vt:lpstr>
      <vt:lpstr>Fan Blades (Phase 4 Parts)</vt:lpstr>
      <vt:lpstr>Washers and Hex Nuts (Parts)</vt:lpstr>
      <vt:lpstr>Adjustable Wrench (Phase 4 Tools)</vt:lpstr>
      <vt:lpstr>Tachometer (Measuring Devices)</vt:lpstr>
      <vt:lpstr>Tachometer (Tools)</vt:lpstr>
      <vt:lpstr>Compact Disc (Compatibility)</vt:lpstr>
      <vt:lpstr>Plastic Furniture Tips (Phase 4 Parts)</vt:lpstr>
      <vt:lpstr>Electrical Tape (Parts)</vt:lpstr>
      <vt:lpstr>Electrical Resistance (Pre-run Testing)</vt:lpstr>
      <vt:lpstr>Magnetic Inductance (Pre-run Testing)</vt:lpstr>
      <vt:lpstr>Induced Voltage vs. Rotation (Pre-run Testing)</vt:lpstr>
      <vt:lpstr>Electric Current (Run Testing)</vt:lpstr>
      <vt:lpstr>Thermometer (Tools)</vt:lpstr>
      <vt:lpstr>Thermometer Accuracy (Pre-run Testing)</vt:lpstr>
      <vt:lpstr>Before Temperature (Pre-run Testing)</vt:lpstr>
      <vt:lpstr>Duration Run (Run Testing)</vt:lpstr>
      <vt:lpstr>Anemometer (Measuring Equipment)</vt:lpstr>
      <vt:lpstr>After Temperature (Post-Run Testing)</vt:lpstr>
      <vt:lpstr>In Phase 5…</vt:lpstr>
      <vt:lpstr>Crate (Phase 5 Parts)</vt:lpstr>
      <vt:lpstr>Quality Parts (Protocols)</vt:lpstr>
      <vt:lpstr>Transparency (Protocols)</vt:lpstr>
      <vt:lpstr>Wooden Panels (Compatibility)</vt:lpstr>
      <vt:lpstr>Nylon Fasteners (Phase 5 Parts)</vt:lpstr>
      <vt:lpstr>Protective Edge Trim (Parts)</vt:lpstr>
      <vt:lpstr>Protective Edge Trim (Parts)</vt:lpstr>
      <vt:lpstr>Angled Base Blocks (Compatibility)</vt:lpstr>
      <vt:lpstr>Nylon Pipe Cleaners (Phase 5 Parts)</vt:lpstr>
      <vt:lpstr>Rubber Holsters (Compatibility)</vt:lpstr>
      <vt:lpstr>Multi-hour Test (Testing)</vt:lpstr>
      <vt:lpstr>In Phase 6…</vt:lpstr>
      <vt:lpstr>Square Tote (Phase 6 Parts)</vt:lpstr>
      <vt:lpstr>Plastic Spools (Phase 6 Parts)</vt:lpstr>
      <vt:lpstr>Protective Edge Trim (Parts)</vt:lpstr>
      <vt:lpstr>Analog Thermometers (Measuring Devices)</vt:lpstr>
      <vt:lpstr>Temperature (Pre-run Testing)</vt:lpstr>
      <vt:lpstr>Temperature (Continuous Testing)</vt:lpstr>
      <vt:lpstr>Temperature (Post-run Testing)</vt:lpstr>
      <vt:lpstr>In Phase 7…</vt:lpstr>
      <vt:lpstr>Music Stand (Equipment)</vt:lpstr>
      <vt:lpstr>Music Stand (Equipment)</vt:lpstr>
      <vt:lpstr>Music Stand (Equipment)</vt:lpstr>
      <vt:lpstr>Barbell Plate (Equipment)</vt:lpstr>
      <vt:lpstr>Barbell Plate (Equipment)</vt:lpstr>
      <vt:lpstr>Transparency (Protocols)</vt:lpstr>
      <vt:lpstr>Acrylic Tubes (Equipment)</vt:lpstr>
      <vt:lpstr>Laminate Scorer (Tools)</vt:lpstr>
      <vt:lpstr>Tubes (Assembly)</vt:lpstr>
      <vt:lpstr>Tubes (Assembly)</vt:lpstr>
      <vt:lpstr>Acrylic Sheet (Equipment)</vt:lpstr>
      <vt:lpstr>C-Clamps (Equipment)</vt:lpstr>
      <vt:lpstr>Let’s Test the S.H.O. Drive Outside!</vt:lpstr>
      <vt:lpstr>PREFERRED TEST LOCATION Gas Works Park 2101 N Northlake Way, Seattle, WA 98103</vt:lpstr>
      <vt:lpstr>Continuous Recording Outdoors (Protocols)</vt:lpstr>
      <vt:lpstr>AC-to-DC Adapter (Equipment)</vt:lpstr>
      <vt:lpstr>DC-to-AC Inverter (Equipment)</vt:lpstr>
      <vt:lpstr>12V DC Battery Cables (Equipment)</vt:lpstr>
      <vt:lpstr>12V Battery (Equipment)</vt:lpstr>
      <vt:lpstr>12V Battery (Equipment)</vt:lpstr>
      <vt:lpstr>Battery Enclosure (Equipment)</vt:lpstr>
      <vt:lpstr>Tripod (Equipment)</vt:lpstr>
      <vt:lpstr>Multi-hour Test (Testing)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2016-05-25T06:51:36Z</dcterms:created>
  <dcterms:modified xsi:type="dcterms:W3CDTF">2016-05-25T06:52:33Z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